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4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88" r:id="rId5"/>
    <p:sldId id="259" r:id="rId6"/>
    <p:sldId id="289" r:id="rId7"/>
    <p:sldId id="275" r:id="rId8"/>
    <p:sldId id="262" r:id="rId9"/>
    <p:sldId id="287" r:id="rId10"/>
    <p:sldId id="261" r:id="rId11"/>
    <p:sldId id="263" r:id="rId12"/>
    <p:sldId id="284" r:id="rId13"/>
    <p:sldId id="264" r:id="rId14"/>
    <p:sldId id="277" r:id="rId15"/>
    <p:sldId id="266" r:id="rId16"/>
    <p:sldId id="285" r:id="rId17"/>
    <p:sldId id="268" r:id="rId18"/>
    <p:sldId id="276" r:id="rId19"/>
    <p:sldId id="271" r:id="rId20"/>
    <p:sldId id="272" r:id="rId21"/>
    <p:sldId id="273" r:id="rId22"/>
    <p:sldId id="274" r:id="rId23"/>
    <p:sldId id="281" r:id="rId24"/>
    <p:sldId id="290" r:id="rId25"/>
    <p:sldId id="278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9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9388" autoAdjust="0"/>
  </p:normalViewPr>
  <p:slideViewPr>
    <p:cSldViewPr>
      <p:cViewPr varScale="1">
        <p:scale>
          <a:sx n="83" d="100"/>
          <a:sy n="83" d="100"/>
        </p:scale>
        <p:origin x="133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D9-4513-816A-EDB288D482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D9-4513-816A-EDB288D482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D9-4513-816A-EDB288D482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1D9-4513-816A-EDB288D482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1D9-4513-816A-EDB288D482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1D9-4513-816A-EDB288D482D8}"/>
              </c:ext>
            </c:extLst>
          </c:dPt>
          <c:dLbls>
            <c:dLbl>
              <c:idx val="0"/>
              <c:layout>
                <c:manualLayout>
                  <c:x val="4.2935426600180368E-3"/>
                  <c:y val="-2.7461355565848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9-4513-816A-EDB288D482D8}"/>
                </c:ext>
              </c:extLst>
            </c:dLbl>
            <c:dLbl>
              <c:idx val="1"/>
              <c:layout>
                <c:manualLayout>
                  <c:x val="-1.7713928999953638E-2"/>
                  <c:y val="0.1987141072066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9-4513-816A-EDB288D482D8}"/>
                </c:ext>
              </c:extLst>
            </c:dLbl>
            <c:dLbl>
              <c:idx val="2"/>
              <c:layout>
                <c:manualLayout>
                  <c:x val="-6.8687216115434838E-2"/>
                  <c:y val="1.586593223508610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9-4513-816A-EDB288D482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BB3FF71-F4A0-48A3-89A6-3902F9FC543F}" type="CATEGORYNAME">
                      <a:rPr lang="ru-RU" smtClean="0"/>
                      <a:pPr/>
                      <a:t>[CATEGORY NAME]</a:t>
                    </a:fld>
                    <a:endParaRPr lang="sr-Latn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D9-4513-816A-EDB288D482D8}"/>
                </c:ext>
              </c:extLst>
            </c:dLbl>
            <c:dLbl>
              <c:idx val="4"/>
              <c:layout>
                <c:manualLayout>
                  <c:x val="-0.20275296696011477"/>
                  <c:y val="-0.14620033661447446"/>
                </c:manualLayout>
              </c:layout>
              <c:tx>
                <c:rich>
                  <a:bodyPr/>
                  <a:lstStyle/>
                  <a:p>
                    <a:fld id="{41812E4A-93B0-4DF3-8593-DD4517ECBDC5}" type="CATEGORYNAME">
                      <a:rPr lang="ru-RU" smtClean="0"/>
                      <a:pPr/>
                      <a:t>[CATEGORY NAME]</a:t>
                    </a:fld>
                    <a:endParaRPr lang="sr-Latn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D9-4513-816A-EDB288D482D8}"/>
                </c:ext>
              </c:extLst>
            </c:dLbl>
            <c:dLbl>
              <c:idx val="5"/>
              <c:layout>
                <c:manualLayout>
                  <c:x val="0.15067068958012766"/>
                  <c:y val="-3.53865966236548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D9-4513-816A-EDB288D482D8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Приходи од пореза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#.##0</c:formatCode>
                <c:ptCount val="6"/>
                <c:pt idx="0">
                  <c:v>3485120</c:v>
                </c:pt>
                <c:pt idx="1">
                  <c:v>749557</c:v>
                </c:pt>
                <c:pt idx="2">
                  <c:v>311838</c:v>
                </c:pt>
                <c:pt idx="3">
                  <c:v>1301</c:v>
                </c:pt>
                <c:pt idx="4">
                  <c:v>551</c:v>
                </c:pt>
                <c:pt idx="5">
                  <c:v>430151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D9-4513-816A-EDB288D48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FC2-449B-BA80-1BB467AF56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FC2-449B-BA80-1BB467AF56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FC2-449B-BA80-1BB467AF567D}"/>
              </c:ext>
            </c:extLst>
          </c:dPt>
          <c:dPt>
            <c:idx val="3"/>
            <c:bubble3D val="0"/>
            <c:explosion val="3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FC2-449B-BA80-1BB467AF56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FC2-449B-BA80-1BB467AF56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FC2-449B-BA80-1BB467AF56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FC2-449B-BA80-1BB467AF567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FC2-449B-BA80-1BB467AF56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FC2-449B-BA80-1BB467AF567D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C2-449B-BA80-1BB467AF567D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C2-449B-BA80-1BB467AF56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2E47EC-6DD9-4D78-868C-B9B21E4532DE}" type="CATEGORYNAME">
                      <a:rPr lang="sr-Cyrl-RS" smtClean="0"/>
                      <a:pPr/>
                      <a:t>[CATEGORY NAME]</a:t>
                    </a:fld>
                    <a:endParaRPr lang="sr-Latn-RS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FC2-449B-BA80-1BB467AF567D}"/>
                </c:ext>
              </c:extLst>
            </c:dLbl>
            <c:dLbl>
              <c:idx val="3"/>
              <c:layout>
                <c:manualLayout>
                  <c:x val="-8.4232152028762192E-2"/>
                  <c:y val="2.50980392156862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C2-449B-BA80-1BB467AF567D}"/>
                </c:ext>
              </c:extLst>
            </c:dLbl>
            <c:dLbl>
              <c:idx val="4"/>
              <c:layout>
                <c:manualLayout>
                  <c:x val="-8.6286594761171037E-2"/>
                  <c:y val="3.76470588235294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C2-449B-BA80-1BB467AF567D}"/>
                </c:ext>
              </c:extLst>
            </c:dLbl>
            <c:dLbl>
              <c:idx val="5"/>
              <c:layout>
                <c:manualLayout>
                  <c:x val="-4.3143297380585519E-2"/>
                  <c:y val="-3.76470588235294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C2-449B-BA80-1BB467AF567D}"/>
                </c:ext>
              </c:extLst>
            </c:dLbl>
            <c:dLbl>
              <c:idx val="6"/>
              <c:layout>
                <c:manualLayout>
                  <c:x val="-7.3959938366718034E-2"/>
                  <c:y val="-0.128627450980392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C2-449B-BA80-1BB467AF567D}"/>
                </c:ext>
              </c:extLst>
            </c:dLbl>
            <c:dLbl>
              <c:idx val="7"/>
              <c:layout>
                <c:manualLayout>
                  <c:x val="-6.1633281972265025E-3"/>
                  <c:y val="-0.128627450980392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C2-449B-BA80-1BB467AF567D}"/>
                </c:ext>
              </c:extLst>
            </c:dLbl>
            <c:dLbl>
              <c:idx val="8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fld id="{A2539BD3-74A5-4DD0-BD73-3A878A70B36F}" type="CATEGORYNAME">
                      <a:rPr lang="sr-Cyrl-RS" smtClean="0"/>
                      <a:pPr/>
                      <a:t>[CATEGORY NAME]</a:t>
                    </a:fld>
                    <a:endParaRPr lang="sr-Latn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FC2-449B-BA80-1BB467AF567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izdaci'!$C$6:$C$14</c:f>
              <c:strCache>
                <c:ptCount val="9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Отплата камата</c:v>
                </c:pt>
                <c:pt idx="3">
                  <c:v>Субвенције</c:v>
                </c:pt>
                <c:pt idx="4">
                  <c:v>Дотације и трансфери</c:v>
                </c:pt>
                <c:pt idx="5">
                  <c:v>Социјална помоћ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Средства резерве </c:v>
                </c:pt>
              </c:strCache>
            </c:strRef>
          </c:cat>
          <c:val>
            <c:numRef>
              <c:f>'Rashodi i izdaci'!$D$6:$D$14</c:f>
              <c:numCache>
                <c:formatCode>General</c:formatCode>
                <c:ptCount val="9"/>
                <c:pt idx="0">
                  <c:v>1009127</c:v>
                </c:pt>
                <c:pt idx="1">
                  <c:v>1770529</c:v>
                </c:pt>
                <c:pt idx="2">
                  <c:v>500</c:v>
                </c:pt>
                <c:pt idx="3">
                  <c:v>346362</c:v>
                </c:pt>
                <c:pt idx="4">
                  <c:v>797192</c:v>
                </c:pt>
                <c:pt idx="5">
                  <c:v>162222</c:v>
                </c:pt>
                <c:pt idx="6">
                  <c:v>329586</c:v>
                </c:pt>
                <c:pt idx="7">
                  <c:v>549000</c:v>
                </c:pt>
                <c:pt idx="8">
                  <c:v>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FC2-449B-BA80-1BB467AF5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11-4975-9D6B-7C1049773A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11-4975-9D6B-7C1049773A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11-4975-9D6B-7C1049773A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611-4975-9D6B-7C1049773A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611-4975-9D6B-7C1049773A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611-4975-9D6B-7C1049773A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611-4975-9D6B-7C1049773AD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611-4975-9D6B-7C1049773AD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611-4975-9D6B-7C1049773AD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611-4975-9D6B-7C1049773AD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611-4975-9D6B-7C1049773AD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611-4975-9D6B-7C1049773AD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2611-4975-9D6B-7C1049773AD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2611-4975-9D6B-7C1049773AD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2611-4975-9D6B-7C1049773ADB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2611-4975-9D6B-7C1049773ADB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2611-4975-9D6B-7C1049773ADB}"/>
              </c:ext>
            </c:extLst>
          </c:dPt>
          <c:dLbls>
            <c:dLbl>
              <c:idx val="0"/>
              <c:layout>
                <c:manualLayout>
                  <c:x val="-0.20268319730885037"/>
                  <c:y val="-0.178687396638116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8341093192385"/>
                      <c:h val="0.18765684265955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11-4975-9D6B-7C1049773ADB}"/>
                </c:ext>
              </c:extLst>
            </c:dLbl>
            <c:dLbl>
              <c:idx val="1"/>
              <c:layout>
                <c:manualLayout>
                  <c:x val="8.4526339038663495E-2"/>
                  <c:y val="-0.252401492525033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94901369540682"/>
                      <c:h val="0.11958084186845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11-4975-9D6B-7C1049773ADB}"/>
                </c:ext>
              </c:extLst>
            </c:dLbl>
            <c:dLbl>
              <c:idx val="2"/>
              <c:layout>
                <c:manualLayout>
                  <c:x val="0.17619021876484237"/>
                  <c:y val="-0.24160310682167863"/>
                </c:manualLayout>
              </c:layout>
              <c:tx>
                <c:rich>
                  <a:bodyPr/>
                  <a:lstStyle/>
                  <a:p>
                    <a:fld id="{1BFDA751-8BA4-4212-8D82-32B2C05FD0FC}" type="CATEGORYNAME">
                      <a:rPr lang="sr-Cyrl-RS" smtClean="0"/>
                      <a:pPr/>
                      <a:t>[CATEGORY NAME]</a:t>
                    </a:fld>
                    <a:endParaRPr lang="sr-Latn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17749302249762"/>
                      <c:h val="0.127866600318082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11-4975-9D6B-7C1049773ADB}"/>
                </c:ext>
              </c:extLst>
            </c:dLbl>
            <c:dLbl>
              <c:idx val="3"/>
              <c:layout>
                <c:manualLayout>
                  <c:x val="0.19184776333047196"/>
                  <c:y val="-6.07967401410246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46531702492015"/>
                      <c:h val="0.10096327104879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611-4975-9D6B-7C1049773ADB}"/>
                </c:ext>
              </c:extLst>
            </c:dLbl>
            <c:dLbl>
              <c:idx val="4"/>
              <c:layout>
                <c:manualLayout>
                  <c:x val="0.14608574662408003"/>
                  <c:y val="5.38015575247450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44155268352411"/>
                      <c:h val="0.12371131900048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611-4975-9D6B-7C1049773ADB}"/>
                </c:ext>
              </c:extLst>
            </c:dLbl>
            <c:dLbl>
              <c:idx val="5"/>
              <c:layout>
                <c:manualLayout>
                  <c:x val="0.11040035807192376"/>
                  <c:y val="0.146688717201885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84761082037357"/>
                      <c:h val="0.12609162491052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611-4975-9D6B-7C1049773ADB}"/>
                </c:ext>
              </c:extLst>
            </c:dLbl>
            <c:dLbl>
              <c:idx val="6"/>
              <c:layout>
                <c:manualLayout>
                  <c:x val="0.11768223867394648"/>
                  <c:y val="0.293475756752976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42606964046833"/>
                      <c:h val="0.202775652259768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611-4975-9D6B-7C1049773ADB}"/>
                </c:ext>
              </c:extLst>
            </c:dLbl>
            <c:dLbl>
              <c:idx val="7"/>
              <c:layout>
                <c:manualLayout>
                  <c:x val="-3.0559210956325467E-2"/>
                  <c:y val="0.173522079332559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0711873564771"/>
                      <c:h val="0.15734003077201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611-4975-9D6B-7C1049773ADB}"/>
                </c:ext>
              </c:extLst>
            </c:dLbl>
            <c:dLbl>
              <c:idx val="8"/>
              <c:layout>
                <c:manualLayout>
                  <c:x val="4.3131968833124396E-2"/>
                  <c:y val="0.121362386202027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79840103823539"/>
                      <c:h val="0.134851088855538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611-4975-9D6B-7C1049773ADB}"/>
                </c:ext>
              </c:extLst>
            </c:dLbl>
            <c:dLbl>
              <c:idx val="9"/>
              <c:layout>
                <c:manualLayout>
                  <c:x val="1.6598545489404905E-2"/>
                  <c:y val="0.137349467512026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61202391507868"/>
                      <c:h val="8.41686660120518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2611-4975-9D6B-7C1049773ADB}"/>
                </c:ext>
              </c:extLst>
            </c:dLbl>
            <c:dLbl>
              <c:idx val="10"/>
              <c:layout>
                <c:manualLayout>
                  <c:x val="-0.14822844542099323"/>
                  <c:y val="0.162992948765416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55125646533878"/>
                      <c:h val="0.12153033182764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2611-4975-9D6B-7C1049773ADB}"/>
                </c:ext>
              </c:extLst>
            </c:dLbl>
            <c:dLbl>
              <c:idx val="11"/>
              <c:layout>
                <c:manualLayout>
                  <c:x val="-0.20568968879225075"/>
                  <c:y val="8.10817926756020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611-4975-9D6B-7C1049773ADB}"/>
                </c:ext>
              </c:extLst>
            </c:dLbl>
            <c:dLbl>
              <c:idx val="12"/>
              <c:layout>
                <c:manualLayout>
                  <c:x val="-0.15170506289952199"/>
                  <c:y val="-4.9757690946949755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1249090386199"/>
                      <c:h val="0.11419215231324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2611-4975-9D6B-7C1049773ADB}"/>
                </c:ext>
              </c:extLst>
            </c:dLbl>
            <c:dLbl>
              <c:idx val="13"/>
              <c:layout>
                <c:manualLayout>
                  <c:x val="-0.19114567219915204"/>
                  <c:y val="-2.26733805609721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4455190354389"/>
                      <c:h val="0.16349340540896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2611-4975-9D6B-7C1049773ADB}"/>
                </c:ext>
              </c:extLst>
            </c:dLbl>
            <c:dLbl>
              <c:idx val="14"/>
              <c:layout>
                <c:manualLayout>
                  <c:x val="-0.23371518957005225"/>
                  <c:y val="-8.06051966858374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51774237122702"/>
                      <c:h val="0.154859984607187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2611-4975-9D6B-7C1049773ADB}"/>
                </c:ext>
              </c:extLst>
            </c:dLbl>
            <c:dLbl>
              <c:idx val="15"/>
              <c:layout>
                <c:manualLayout>
                  <c:x val="-0.36958732129084548"/>
                  <c:y val="-0.20370632060490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7806469042626"/>
                      <c:h val="0.161735533450168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2611-4975-9D6B-7C1049773ADB}"/>
                </c:ext>
              </c:extLst>
            </c:dLbl>
            <c:dLbl>
              <c:idx val="16"/>
              <c:layout>
                <c:manualLayout>
                  <c:x val="3.5080658778263392E-2"/>
                  <c:y val="-0.167296917038975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54654390329985"/>
                      <c:h val="0.20260389669159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2611-4975-9D6B-7C1049773ADB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</c:v>
                </c:pt>
                <c:pt idx="8">
                  <c:v>ОСНОВНО ОБРАЗОВАЊЕ</c:v>
                </c:pt>
                <c:pt idx="9">
                  <c:v>СРЕДЊЕ ОБРАЗОВАЊЕ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97602</c:v>
                </c:pt>
                <c:pt idx="1">
                  <c:v>539442</c:v>
                </c:pt>
                <c:pt idx="2">
                  <c:v>17000</c:v>
                </c:pt>
                <c:pt idx="3">
                  <c:v>34750</c:v>
                </c:pt>
                <c:pt idx="4">
                  <c:v>79474</c:v>
                </c:pt>
                <c:pt idx="5">
                  <c:v>607748</c:v>
                </c:pt>
                <c:pt idx="6">
                  <c:v>394739</c:v>
                </c:pt>
                <c:pt idx="7">
                  <c:v>704526</c:v>
                </c:pt>
                <c:pt idx="8">
                  <c:v>398500</c:v>
                </c:pt>
                <c:pt idx="9">
                  <c:v>189084</c:v>
                </c:pt>
                <c:pt idx="10">
                  <c:v>305598</c:v>
                </c:pt>
                <c:pt idx="11">
                  <c:v>79353</c:v>
                </c:pt>
                <c:pt idx="12">
                  <c:v>397162</c:v>
                </c:pt>
                <c:pt idx="13">
                  <c:v>308704</c:v>
                </c:pt>
                <c:pt idx="14">
                  <c:v>720810</c:v>
                </c:pt>
                <c:pt idx="15">
                  <c:v>69275</c:v>
                </c:pt>
                <c:pt idx="16">
                  <c:v>34751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611-4975-9D6B-7C1049773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Скупштина града</a:t>
          </a:r>
        </a:p>
        <a:p>
          <a:r>
            <a:rPr lang="sr-Cyrl-RS" sz="1600" dirty="0"/>
            <a:t>Градоначелник</a:t>
          </a:r>
        </a:p>
        <a:p>
          <a:r>
            <a:rPr lang="sr-Cyrl-RS" sz="1600" dirty="0"/>
            <a:t>Градско веће</a:t>
          </a:r>
        </a:p>
        <a:p>
          <a:r>
            <a:rPr lang="sr-Cyrl-RS" sz="1600" dirty="0"/>
            <a:t>Градска управа</a:t>
          </a:r>
        </a:p>
        <a:p>
          <a:r>
            <a:rPr lang="sr-Cyrl-RS" sz="1600" dirty="0"/>
            <a:t>Градско правобранилаштво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50000"/>
                </a:schemeClr>
              </a:solidFill>
            </a:rPr>
            <a:t>Предшколска установа</a:t>
          </a:r>
          <a:endParaRPr lang="en-US" sz="1100" dirty="0">
            <a:solidFill>
              <a:schemeClr val="accent1">
                <a:lumMod val="50000"/>
              </a:schemeClr>
            </a:solidFill>
          </a:endParaRPr>
        </a:p>
        <a:p>
          <a:r>
            <a:rPr lang="sr-Cyrl-RS" sz="1100" dirty="0">
              <a:solidFill>
                <a:schemeClr val="accent1">
                  <a:lumMod val="50000"/>
                </a:schemeClr>
              </a:solidFill>
            </a:rPr>
            <a:t>Регионални центар</a:t>
          </a:r>
        </a:p>
        <a:p>
          <a:r>
            <a:rPr lang="sr-Cyrl-RS" sz="1100" dirty="0">
              <a:solidFill>
                <a:schemeClr val="accent1">
                  <a:lumMod val="50000"/>
                </a:schemeClr>
              </a:solidFill>
            </a:rPr>
            <a:t>Установа „Сунце“</a:t>
          </a:r>
          <a:endParaRPr lang="en-US" sz="1100" dirty="0">
            <a:solidFill>
              <a:schemeClr val="accent1">
                <a:lumMod val="50000"/>
              </a:schemeClr>
            </a:solidFill>
          </a:endParaRPr>
        </a:p>
        <a:p>
          <a:r>
            <a:rPr lang="sr-Cyrl-RS" sz="1100" dirty="0">
              <a:solidFill>
                <a:schemeClr val="accent1">
                  <a:lumMod val="50000"/>
                </a:schemeClr>
              </a:solidFill>
            </a:rPr>
            <a:t>Установе културе</a:t>
          </a:r>
          <a:endParaRPr lang="en-US" sz="1100" dirty="0">
            <a:solidFill>
              <a:schemeClr val="accent1">
                <a:lumMod val="50000"/>
              </a:schemeClr>
            </a:solidFill>
          </a:endParaRPr>
        </a:p>
        <a:p>
          <a:r>
            <a:rPr lang="sr-Cyrl-RS" sz="1100" dirty="0">
              <a:solidFill>
                <a:schemeClr val="accent1">
                  <a:lumMod val="50000"/>
                </a:schemeClr>
              </a:solidFill>
            </a:rPr>
            <a:t>Месне заједнице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2023. 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Средства из осталих извора </a:t>
          </a:r>
          <a:r>
            <a:rPr lang="sr-Cyrl-RS" sz="1300" dirty="0">
              <a:solidFill>
                <a:srgbClr val="FF0000"/>
              </a:solidFill>
            </a:rPr>
            <a:t>(</a:t>
          </a:r>
          <a:r>
            <a:rPr lang="sr-Latn-RS" sz="1300" dirty="0">
              <a:solidFill>
                <a:srgbClr val="FF0000"/>
              </a:solidFill>
            </a:rPr>
            <a:t>1</a:t>
          </a:r>
          <a:r>
            <a:rPr lang="sr-Cyrl-RS" sz="1300" dirty="0">
              <a:solidFill>
                <a:srgbClr val="FF0000"/>
              </a:solidFill>
            </a:rPr>
            <a:t>.</a:t>
          </a:r>
          <a:r>
            <a:rPr lang="en-US" sz="1300" dirty="0">
              <a:solidFill>
                <a:srgbClr val="FF0000"/>
              </a:solidFill>
            </a:rPr>
            <a:t>36</a:t>
          </a:r>
          <a:r>
            <a:rPr lang="sr-Latn-RS" sz="1300" dirty="0">
              <a:solidFill>
                <a:srgbClr val="FF0000"/>
              </a:solidFill>
            </a:rPr>
            <a:t>8</a:t>
          </a:r>
          <a:r>
            <a:rPr lang="sr-Cyrl-RS" sz="1300" dirty="0">
              <a:solidFill>
                <a:srgbClr val="FF0000"/>
              </a:solidFill>
            </a:rPr>
            <a:t>.0</a:t>
          </a:r>
          <a:r>
            <a:rPr lang="en-US" sz="1300" dirty="0">
              <a:solidFill>
                <a:srgbClr val="FF0000"/>
              </a:solidFill>
            </a:rPr>
            <a:t>0</a:t>
          </a:r>
          <a:r>
            <a:rPr lang="sr-Latn-RS" sz="1300" dirty="0">
              <a:solidFill>
                <a:srgbClr val="FF0000"/>
              </a:solidFill>
            </a:rPr>
            <a:t>0</a:t>
          </a:r>
          <a:r>
            <a:rPr lang="sr-Cyrl-RS" sz="1300" dirty="0">
              <a:solidFill>
                <a:srgbClr val="FF0000"/>
              </a:solidFill>
            </a:rPr>
            <a:t>)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rgbClr val="FFC000"/>
        </a:solidFill>
      </dgm:spPr>
      <dgm:t>
        <a:bodyPr/>
        <a:lstStyle/>
        <a:p>
          <a:r>
            <a:rPr lang="sr-Cyrl-RS" sz="1000" dirty="0"/>
            <a:t>Средства из буџета града</a:t>
          </a:r>
        </a:p>
        <a:p>
          <a:r>
            <a:rPr lang="sr-Cyrl-RS" sz="1000" dirty="0">
              <a:solidFill>
                <a:srgbClr val="FF0000"/>
              </a:solidFill>
            </a:rPr>
            <a:t>(</a:t>
          </a:r>
          <a:r>
            <a:rPr lang="sr-Latn-RS" sz="1000" dirty="0">
              <a:solidFill>
                <a:srgbClr val="FF0000"/>
              </a:solidFill>
            </a:rPr>
            <a:t>4</a:t>
          </a:r>
          <a:r>
            <a:rPr lang="sr-Cyrl-RS" sz="1000" dirty="0">
              <a:solidFill>
                <a:srgbClr val="FF0000"/>
              </a:solidFill>
            </a:rPr>
            <a:t>.</a:t>
          </a:r>
          <a:r>
            <a:rPr lang="sr-Latn-RS" sz="1000" dirty="0">
              <a:solidFill>
                <a:srgbClr val="FF0000"/>
              </a:solidFill>
            </a:rPr>
            <a:t>547</a:t>
          </a:r>
          <a:r>
            <a:rPr lang="sr-Cyrl-RS" sz="1000" dirty="0">
              <a:solidFill>
                <a:srgbClr val="FF0000"/>
              </a:solidFill>
            </a:rPr>
            <a:t>.000.000</a:t>
          </a:r>
          <a:r>
            <a:rPr lang="sr-Cyrl-RS" sz="800" dirty="0">
              <a:solidFill>
                <a:srgbClr val="FF0000"/>
              </a:solidFill>
            </a:rPr>
            <a:t>)</a:t>
          </a:r>
          <a:endParaRPr lang="en-US" sz="800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Cyrl-RS" sz="1200" dirty="0"/>
            <a:t>Пренета средства из ранијих година</a:t>
          </a:r>
          <a:r>
            <a:rPr lang="sr-Cyrl-RS" sz="1200" dirty="0">
              <a:solidFill>
                <a:srgbClr val="FF0000"/>
              </a:solidFill>
            </a:rPr>
            <a:t> (</a:t>
          </a:r>
          <a:r>
            <a:rPr lang="sr-Latn-RS" sz="1200" dirty="0">
              <a:solidFill>
                <a:srgbClr val="FF0000"/>
              </a:solidFill>
            </a:rPr>
            <a:t>430</a:t>
          </a:r>
          <a:r>
            <a:rPr lang="sr-Cyrl-RS" sz="1200" dirty="0">
              <a:solidFill>
                <a:srgbClr val="FF0000"/>
              </a:solidFill>
            </a:rPr>
            <a:t>.</a:t>
          </a:r>
          <a:r>
            <a:rPr lang="en-US" sz="1200" dirty="0">
              <a:solidFill>
                <a:srgbClr val="FF0000"/>
              </a:solidFill>
            </a:rPr>
            <a:t>150</a:t>
          </a:r>
          <a:r>
            <a:rPr lang="sr-Cyrl-RS" sz="1200" dirty="0">
              <a:solidFill>
                <a:srgbClr val="FF0000"/>
              </a:solidFill>
            </a:rPr>
            <a:t>.</a:t>
          </a:r>
          <a:r>
            <a:rPr lang="sr-Latn-RS" sz="1200" dirty="0">
              <a:solidFill>
                <a:srgbClr val="FF0000"/>
              </a:solidFill>
            </a:rPr>
            <a:t>0</a:t>
          </a:r>
          <a:r>
            <a:rPr lang="en-US" sz="1200" dirty="0">
              <a:solidFill>
                <a:srgbClr val="FF0000"/>
              </a:solidFill>
            </a:rPr>
            <a:t>8</a:t>
          </a:r>
          <a:r>
            <a:rPr lang="sr-Cyrl-RS" sz="1200" dirty="0">
              <a:solidFill>
                <a:srgbClr val="FF0000"/>
              </a:solidFill>
            </a:rPr>
            <a:t>0) </a:t>
          </a:r>
          <a:endParaRPr lang="en-US" sz="1200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/>
      <dgm:spPr>
        <a:solidFill>
          <a:srgbClr val="92D050"/>
        </a:solidFill>
      </dgm:spPr>
      <dgm:t>
        <a:bodyPr/>
        <a:lstStyle/>
        <a:p>
          <a:r>
            <a:rPr lang="sr-Cyrl-RS" dirty="0"/>
            <a:t>Укупан буџет града </a:t>
          </a:r>
          <a:r>
            <a:rPr lang="sr-Cyrl-RS" dirty="0">
              <a:solidFill>
                <a:srgbClr val="FF0000"/>
              </a:solidFill>
            </a:rPr>
            <a:t>(</a:t>
          </a:r>
          <a:r>
            <a:rPr lang="sr-Latn-RS" dirty="0">
              <a:solidFill>
                <a:srgbClr val="FF0000"/>
              </a:solidFill>
            </a:rPr>
            <a:t>4</a:t>
          </a:r>
          <a:r>
            <a:rPr lang="sr-Cyrl-RS" dirty="0">
              <a:solidFill>
                <a:srgbClr val="FF0000"/>
              </a:solidFill>
            </a:rPr>
            <a:t>.9</a:t>
          </a:r>
          <a:r>
            <a:rPr lang="sr-Latn-RS" dirty="0">
              <a:solidFill>
                <a:srgbClr val="FF0000"/>
              </a:solidFill>
            </a:rPr>
            <a:t>78</a:t>
          </a:r>
          <a:r>
            <a:rPr lang="sr-Cyrl-RS" dirty="0">
              <a:solidFill>
                <a:srgbClr val="FF0000"/>
              </a:solidFill>
            </a:rPr>
            <a:t>.</a:t>
          </a:r>
          <a:r>
            <a:rPr lang="sr-Latn-RS" dirty="0">
              <a:solidFill>
                <a:srgbClr val="FF0000"/>
              </a:solidFill>
            </a:rPr>
            <a:t>518</a:t>
          </a:r>
          <a:r>
            <a:rPr lang="sr-Cyrl-RS" dirty="0">
              <a:solidFill>
                <a:srgbClr val="FF0000"/>
              </a:solidFill>
            </a:rPr>
            <a:t>.0</a:t>
          </a:r>
          <a:r>
            <a:rPr lang="sr-Latn-RS" dirty="0">
              <a:solidFill>
                <a:srgbClr val="FF0000"/>
              </a:solidFill>
            </a:rPr>
            <a:t>80</a:t>
          </a:r>
          <a:r>
            <a:rPr lang="sr-Cyrl-RS" dirty="0">
              <a:solidFill>
                <a:srgbClr val="FF0000"/>
              </a:solidFill>
            </a:rPr>
            <a:t>)</a:t>
          </a:r>
          <a:endParaRPr lang="en-US" dirty="0">
            <a:solidFill>
              <a:srgbClr val="FF0000"/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4" custScaleX="130095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ScaleX="137858">
        <dgm:presLayoutVars>
          <dgm:bulletEnabled val="1"/>
        </dgm:presLayoutVars>
      </dgm:prSet>
      <dgm:spPr/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24564" custScaleY="102617">
        <dgm:presLayoutVars>
          <dgm:bulletEnabled val="1"/>
        </dgm:presLayoutVars>
      </dgm:prSet>
      <dgm:spPr/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/>
      <dgm:spPr/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ScaleX="148053" custScaleY="97476">
        <dgm:presLayoutVars>
          <dgm:bulletEnabled val="1"/>
        </dgm:presLayoutVars>
      </dgm:prSet>
      <dgm:spPr/>
    </dgm:pt>
  </dgm:ptLst>
  <dgm:cxnLst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градском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кршења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отплате кредита датих домаћинствима у земљи, а односе се на уплату ануитета од стране корисника кредита некадашњег Фонда за развој пољопривреде града Смедерева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и примања буџета града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приходи и примања  </a:t>
          </a:r>
          <a:r>
            <a:rPr lang="sr-Latn-RS" dirty="0"/>
            <a:t>4</a:t>
          </a:r>
          <a:r>
            <a:rPr lang="sr-Cyrl-RS" dirty="0"/>
            <a:t>.</a:t>
          </a:r>
          <a:r>
            <a:rPr lang="en-US" dirty="0"/>
            <a:t>978</a:t>
          </a:r>
          <a:r>
            <a:rPr lang="sr-Cyrl-RS" dirty="0"/>
            <a:t>.</a:t>
          </a:r>
          <a:r>
            <a:rPr lang="en-US" dirty="0"/>
            <a:t>51</a:t>
          </a:r>
          <a:r>
            <a:rPr lang="sr-Latn-RS" dirty="0"/>
            <a:t>8</a:t>
          </a:r>
          <a:r>
            <a:rPr lang="sr-Cyrl-RS" dirty="0"/>
            <a:t>.0</a:t>
          </a:r>
          <a:r>
            <a:rPr lang="en-US" dirty="0"/>
            <a:t>80</a:t>
          </a:r>
          <a:r>
            <a:rPr lang="sr-Cyrl-RS" dirty="0"/>
            <a:t> 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en-US" dirty="0"/>
            <a:t>3</a:t>
          </a:r>
          <a:r>
            <a:rPr lang="sr-Cyrl-RS" dirty="0"/>
            <a:t>.</a:t>
          </a:r>
          <a:r>
            <a:rPr lang="en-US" dirty="0"/>
            <a:t>485</a:t>
          </a:r>
          <a:r>
            <a:rPr lang="sr-Cyrl-RS" dirty="0"/>
            <a:t>.</a:t>
          </a:r>
          <a:r>
            <a:rPr lang="en-US" dirty="0"/>
            <a:t>120</a:t>
          </a:r>
          <a:r>
            <a:rPr lang="sr-Cyrl-RS" dirty="0"/>
            <a:t>.</a:t>
          </a:r>
          <a:r>
            <a:rPr lang="en-US" dirty="0"/>
            <a:t>135</a:t>
          </a:r>
          <a:r>
            <a:rPr lang="sr-Cyrl-RS" dirty="0"/>
            <a:t> 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</a:t>
          </a:r>
          <a:r>
            <a:rPr lang="en-US" dirty="0"/>
            <a:t>551</a:t>
          </a:r>
          <a:r>
            <a:rPr lang="sr-Cyrl-RS" dirty="0"/>
            <a:t>.000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en-US" sz="1000" dirty="0"/>
            <a:t>430</a:t>
          </a:r>
          <a:r>
            <a:rPr lang="sr-Cyrl-RS" sz="1000" dirty="0"/>
            <a:t>.</a:t>
          </a:r>
          <a:r>
            <a:rPr lang="en-US" sz="1000" dirty="0"/>
            <a:t>150</a:t>
          </a:r>
          <a:r>
            <a:rPr lang="sr-Cyrl-RS" sz="1000" dirty="0"/>
            <a:t>.</a:t>
          </a:r>
          <a:r>
            <a:rPr lang="en-US" sz="1000" dirty="0"/>
            <a:t>080</a:t>
          </a:r>
          <a:r>
            <a:rPr lang="sr-Cyrl-RS" sz="1000" dirty="0"/>
            <a:t> 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en-US" dirty="0"/>
            <a:t>1</a:t>
          </a:r>
          <a:r>
            <a:rPr lang="sr-Cyrl-RS" dirty="0"/>
            <a:t>.</a:t>
          </a:r>
          <a:r>
            <a:rPr lang="en-US" dirty="0"/>
            <a:t>301.000 </a:t>
          </a:r>
          <a:r>
            <a:rPr lang="sr-Cyrl-RS" dirty="0"/>
            <a:t>динара</a:t>
          </a:r>
          <a:endParaRPr lang="en-US" dirty="0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en-US" dirty="0"/>
            <a:t>319</a:t>
          </a:r>
          <a:r>
            <a:rPr lang="sr-Cyrl-RS" dirty="0"/>
            <a:t>.</a:t>
          </a:r>
          <a:r>
            <a:rPr lang="en-US" dirty="0"/>
            <a:t>923</a:t>
          </a:r>
          <a:r>
            <a:rPr lang="sr-Cyrl-RS" dirty="0"/>
            <a:t>.</a:t>
          </a:r>
          <a:r>
            <a:rPr lang="en-US" dirty="0"/>
            <a:t>3</a:t>
          </a:r>
          <a:r>
            <a:rPr lang="sr-Cyrl-RS" dirty="0"/>
            <a:t>0</a:t>
          </a:r>
          <a:r>
            <a:rPr lang="en-US" dirty="0"/>
            <a:t>2</a:t>
          </a:r>
          <a:r>
            <a:rPr lang="sr-Cyrl-RS" dirty="0"/>
            <a:t> динара</a:t>
          </a:r>
          <a:endParaRPr lang="en-US" dirty="0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Донације и трансфери </a:t>
          </a:r>
          <a:r>
            <a:rPr lang="en-US" dirty="0"/>
            <a:t>741</a:t>
          </a:r>
          <a:r>
            <a:rPr lang="sr-Cyrl-RS" dirty="0"/>
            <a:t>.</a:t>
          </a:r>
          <a:r>
            <a:rPr lang="en-US" dirty="0"/>
            <a:t>472</a:t>
          </a:r>
          <a:r>
            <a:rPr lang="sr-Cyrl-RS" dirty="0"/>
            <a:t>.5</a:t>
          </a:r>
          <a:r>
            <a:rPr lang="en-US" dirty="0"/>
            <a:t>63</a:t>
          </a:r>
          <a:r>
            <a:rPr lang="sr-Cyrl-RS" dirty="0"/>
            <a:t> динара</a:t>
          </a:r>
          <a:endParaRPr lang="en-US" dirty="0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</a:t>
          </a:r>
          <a:r>
            <a:rPr lang="en-US" sz="1400" dirty="0"/>
            <a:t> </a:t>
          </a:r>
          <a:r>
            <a:rPr lang="sr-Cyrl-RS" sz="1400" dirty="0"/>
            <a:t>јавним предузећима</a:t>
          </a:r>
          <a:r>
            <a:rPr lang="ru-RU" sz="1400" dirty="0"/>
            <a:t> и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</a:t>
          </a:r>
          <a:r>
            <a:rPr lang="en-US" dirty="0"/>
            <a:t>,</a:t>
          </a:r>
          <a:r>
            <a:rPr lang="sr-Cyrl-RS" dirty="0"/>
            <a:t>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</dgm:pt>
  </dgm:ptLst>
  <dgm:cxnLst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A66DD3E-AD41-4FBE-A90F-6733EF188F32}" type="presOf" srcId="{26EF48C7-6381-4355-B03F-DD441AE957C7}" destId="{EFAACCF6-3A6A-4536-89B0-F0A7C44F6BE1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CAC21658-3423-481C-AF27-E9996CB921F1}" type="presOf" srcId="{D45E583C-4AAD-40D2-9D24-9A0A68141567}" destId="{7BB6658A-32E0-42C7-B82A-240BF45CF27D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592F709B-0D71-4665-94FE-FCFCC1F99F37}" type="presOf" srcId="{48096665-F98A-4372-9642-AA104F5D458A}" destId="{B471A916-B6F4-4017-A447-E2C98CEE19B9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09EA19A1-AD92-457C-AA02-410DD0335895}" type="presOf" srcId="{E055884F-7426-4921-A0E5-9CA56A76B49A}" destId="{CCB8139E-CA19-491D-9FCD-6BF28923C72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6CADC6AF-E4D1-4118-B6AD-2936E20B24E4}" type="presOf" srcId="{E1AD8724-28DC-48C5-B75E-B0D1F33E6279}" destId="{939B76D1-BB33-4E50-9ECD-839FB5787B95}" srcOrd="0" destOrd="0" presId="urn:diagrams.loki3.com/BracketList"/>
    <dgm:cxn modelId="{125639C7-B690-4F53-A1C9-BB18BE26EFFF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EC0075EB-3DC2-4074-AA80-170858192B86}" type="presOf" srcId="{28888755-727E-436B-B2F2-DA7896544A65}" destId="{9312B733-3AEB-49F6-8245-08553BA2949B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Latn-RS" dirty="0">
              <a:solidFill>
                <a:schemeClr val="bg1"/>
              </a:solidFill>
            </a:rPr>
            <a:t>4</a:t>
          </a:r>
          <a:r>
            <a:rPr lang="en-US" dirty="0">
              <a:solidFill>
                <a:schemeClr val="bg1"/>
              </a:solidFill>
            </a:rPr>
            <a:t>.978.518.080</a:t>
          </a: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000" dirty="0">
              <a:solidFill>
                <a:schemeClr val="bg1"/>
              </a:solidFill>
            </a:rPr>
            <a:t>Коришћење услуга </a:t>
          </a:r>
          <a:r>
            <a:rPr lang="sr-Cyrl-RS" sz="1000" dirty="0">
              <a:solidFill>
                <a:schemeClr val="bg1"/>
              </a:solidFill>
            </a:rPr>
            <a:t>и роба</a:t>
          </a:r>
          <a:r>
            <a:rPr lang="en-US" sz="1000" dirty="0">
              <a:solidFill>
                <a:schemeClr val="bg1"/>
              </a:solidFill>
            </a:rPr>
            <a:t> 1.770.528</a:t>
          </a:r>
          <a:r>
            <a:rPr lang="sr-Latn-RS" sz="1000" dirty="0">
              <a:solidFill>
                <a:schemeClr val="bg1"/>
              </a:solidFill>
            </a:rPr>
            <a:t>.</a:t>
          </a:r>
          <a:r>
            <a:rPr lang="en-US" sz="1000" dirty="0">
              <a:solidFill>
                <a:schemeClr val="bg1"/>
              </a:solidFill>
            </a:rPr>
            <a:t>620</a:t>
          </a:r>
          <a:endParaRPr lang="sr-Cyrl-RS" sz="1000" dirty="0">
            <a:solidFill>
              <a:schemeClr val="bg1"/>
            </a:solidFill>
          </a:endParaRPr>
        </a:p>
        <a:p>
          <a:r>
            <a:rPr lang="ru-RU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Капитални издаци </a:t>
          </a:r>
          <a:r>
            <a:rPr lang="en-US" sz="1000" dirty="0">
              <a:solidFill>
                <a:schemeClr val="bg1"/>
              </a:solidFill>
            </a:rPr>
            <a:t>548.999.815</a:t>
          </a:r>
          <a:r>
            <a:rPr lang="sr-Cyrl-RS" sz="1000" dirty="0">
              <a:solidFill>
                <a:schemeClr val="bg1"/>
              </a:solidFill>
            </a:rPr>
            <a:t> динара</a:t>
          </a:r>
          <a:endParaRPr lang="en-US" sz="1000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Расходи за запослене</a:t>
          </a:r>
          <a:r>
            <a:rPr lang="en-US" sz="1000" dirty="0">
              <a:solidFill>
                <a:schemeClr val="bg1"/>
              </a:solidFill>
            </a:rPr>
            <a:t> 1.009.126.500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Социјална заштита </a:t>
          </a:r>
          <a:r>
            <a:rPr lang="en-US" sz="1000" dirty="0">
              <a:solidFill>
                <a:schemeClr val="bg1"/>
              </a:solidFill>
            </a:rPr>
            <a:t>1</a:t>
          </a:r>
          <a:r>
            <a:rPr lang="sr-Cyrl-RS" sz="1000" dirty="0">
              <a:solidFill>
                <a:schemeClr val="bg1"/>
              </a:solidFill>
            </a:rPr>
            <a:t>6</a:t>
          </a:r>
          <a:r>
            <a:rPr lang="en-US" sz="1000" dirty="0">
              <a:solidFill>
                <a:schemeClr val="bg1"/>
              </a:solidFill>
            </a:rPr>
            <a:t>2.222</a:t>
          </a:r>
          <a:r>
            <a:rPr lang="sr-Cyrl-RS" sz="1000" dirty="0">
              <a:solidFill>
                <a:schemeClr val="bg1"/>
              </a:solidFill>
            </a:rPr>
            <a:t>.</a:t>
          </a:r>
          <a:r>
            <a:rPr lang="en-US" sz="1000" dirty="0">
              <a:solidFill>
                <a:schemeClr val="bg1"/>
              </a:solidFill>
            </a:rPr>
            <a:t>472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Донације, дотације и трансфери   </a:t>
          </a:r>
          <a:r>
            <a:rPr lang="en-US" sz="1000" dirty="0">
              <a:solidFill>
                <a:schemeClr val="bg1"/>
              </a:solidFill>
            </a:rPr>
            <a:t>797.192.463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Средства резерве </a:t>
          </a:r>
          <a:r>
            <a:rPr lang="en-US" sz="1000" dirty="0">
              <a:solidFill>
                <a:schemeClr val="bg1"/>
              </a:solidFill>
            </a:rPr>
            <a:t>14.000.000</a:t>
          </a:r>
          <a:r>
            <a:rPr lang="sr-Cyrl-RS" sz="1000" dirty="0">
              <a:solidFill>
                <a:schemeClr val="bg1"/>
              </a:solidFill>
            </a:rPr>
            <a:t> динара</a:t>
          </a:r>
          <a:endParaRPr lang="en-US" sz="1000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9C6F0069-43DC-402D-BD84-1006528FCE04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Субвенције </a:t>
          </a:r>
          <a:r>
            <a:rPr lang="sr-Cyrl-RS" sz="1000" dirty="0">
              <a:solidFill>
                <a:schemeClr val="bg1"/>
              </a:solidFill>
            </a:rPr>
            <a:t>3</a:t>
          </a:r>
          <a:r>
            <a:rPr lang="en-US" sz="1000" dirty="0">
              <a:solidFill>
                <a:schemeClr val="bg1"/>
              </a:solidFill>
            </a:rPr>
            <a:t>46.</a:t>
          </a:r>
          <a:r>
            <a:rPr lang="sr-Cyrl-RS" sz="1000" dirty="0">
              <a:solidFill>
                <a:schemeClr val="bg1"/>
              </a:solidFill>
            </a:rPr>
            <a:t>3</a:t>
          </a:r>
          <a:r>
            <a:rPr lang="en-US" sz="1000" dirty="0">
              <a:solidFill>
                <a:schemeClr val="bg1"/>
              </a:solidFill>
            </a:rPr>
            <a:t>62</a:t>
          </a:r>
          <a:r>
            <a:rPr lang="sr-Cyrl-RS" sz="1000" dirty="0">
              <a:solidFill>
                <a:schemeClr val="bg1"/>
              </a:solidFill>
            </a:rPr>
            <a:t>.000 динара</a:t>
          </a:r>
          <a:endParaRPr lang="en-US" sz="1200" dirty="0">
            <a:solidFill>
              <a:schemeClr val="bg1"/>
            </a:solidFill>
          </a:endParaRPr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1C3DA2A0-DFF9-46F5-A336-B2C21A683F21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Остали расходи 32</a:t>
          </a:r>
          <a:r>
            <a:rPr lang="en-US" sz="1000" dirty="0">
              <a:solidFill>
                <a:schemeClr val="bg1"/>
              </a:solidFill>
            </a:rPr>
            <a:t>9</a:t>
          </a:r>
          <a:r>
            <a:rPr lang="sr-Cyrl-RS" sz="1000" dirty="0">
              <a:solidFill>
                <a:schemeClr val="bg1"/>
              </a:solidFill>
            </a:rPr>
            <a:t>.</a:t>
          </a:r>
          <a:r>
            <a:rPr lang="en-US" sz="1000" dirty="0">
              <a:solidFill>
                <a:schemeClr val="bg1"/>
              </a:solidFill>
            </a:rPr>
            <a:t>586</a:t>
          </a:r>
          <a:r>
            <a:rPr lang="sr-Cyrl-RS" sz="1000" dirty="0">
              <a:solidFill>
                <a:schemeClr val="bg1"/>
              </a:solidFill>
            </a:rPr>
            <a:t>.21</a:t>
          </a:r>
          <a:r>
            <a:rPr lang="en-US" sz="1000" dirty="0">
              <a:solidFill>
                <a:schemeClr val="bg1"/>
              </a:solidFill>
            </a:rPr>
            <a:t>0</a:t>
          </a:r>
          <a:r>
            <a:rPr lang="sr-Cyrl-RS" sz="1000" dirty="0">
              <a:solidFill>
                <a:schemeClr val="bg1"/>
              </a:solidFill>
            </a:rPr>
            <a:t> динара</a:t>
          </a:r>
          <a:r>
            <a:rPr lang="sr-Latn-CS" sz="1000" dirty="0">
              <a:solidFill>
                <a:schemeClr val="bg1"/>
              </a:solidFill>
            </a:rPr>
            <a:t> </a:t>
          </a:r>
          <a:r>
            <a:rPr lang="sr-Cyrl-RS" sz="1000" dirty="0">
              <a:solidFill>
                <a:schemeClr val="bg1"/>
              </a:solidFill>
            </a:rPr>
            <a:t>и отплата камата 500.000</a:t>
          </a:r>
          <a:endParaRPr lang="en-US" sz="1000" dirty="0">
            <a:solidFill>
              <a:schemeClr val="bg1"/>
            </a:solidFill>
          </a:endParaRPr>
        </a:p>
      </dgm:t>
    </dgm:pt>
    <dgm:pt modelId="{21320DBC-F156-43C1-90F4-54B514F2EEB8}" type="parTrans" cxnId="{D5EC1FF9-C86F-47BD-A068-A2EA7764A861}">
      <dgm:prSet/>
      <dgm:spPr/>
      <dgm:t>
        <a:bodyPr/>
        <a:lstStyle/>
        <a:p>
          <a:endParaRPr lang="sr-Latn-RS"/>
        </a:p>
      </dgm:t>
    </dgm:pt>
    <dgm:pt modelId="{69541458-6B97-44A5-BFAF-E42A17A9E723}" type="sibTrans" cxnId="{D5EC1FF9-C86F-47BD-A068-A2EA7764A861}">
      <dgm:prSet/>
      <dgm:spPr/>
      <dgm:t>
        <a:bodyPr/>
        <a:lstStyle/>
        <a:p>
          <a:endParaRPr lang="sr-Latn-R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</dgm:pt>
    <dgm:pt modelId="{73F305AC-CFDC-45B1-8AB8-6FABD1C99179}" type="pres">
      <dgm:prSet presAssocID="{A7091EAC-498C-4E8C-B46B-331B042A0C75}" presName="node" presStyleLbl="node1" presStyleIdx="0" presStyleCnt="8" custScaleX="145443" custScaleY="140917">
        <dgm:presLayoutVars>
          <dgm:bulletEnabled val="1"/>
        </dgm:presLayoutVars>
      </dgm:prSet>
      <dgm:spPr/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</dgm:pt>
    <dgm:pt modelId="{A14630AA-C1BD-4A7E-B665-0A7C9B6C19C9}" type="pres">
      <dgm:prSet presAssocID="{3FA5C700-C8EE-4CAC-8DA0-0BA7CA952C72}" presName="node" presStyleLbl="node1" presStyleIdx="1" presStyleCnt="8" custScaleX="131953" custScaleY="124801">
        <dgm:presLayoutVars>
          <dgm:bulletEnabled val="1"/>
        </dgm:presLayoutVars>
      </dgm:prSet>
      <dgm:spPr/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</dgm:pt>
    <dgm:pt modelId="{E43F7264-94BE-4E7E-8A98-A0D70BB3AF06}" type="pres">
      <dgm:prSet presAssocID="{4746DA87-483C-4B84-9A22-BC58F96CB23A}" presName="node" presStyleLbl="node1" presStyleIdx="2" presStyleCnt="8" custScaleX="145031" custScaleY="119208" custRadScaleRad="99499" custRadScaleInc="2618">
        <dgm:presLayoutVars>
          <dgm:bulletEnabled val="1"/>
        </dgm:presLayoutVars>
      </dgm:prSet>
      <dgm:spPr/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</dgm:pt>
    <dgm:pt modelId="{115526CD-270E-4C52-A164-15F2B6F9FE39}" type="pres">
      <dgm:prSet presAssocID="{8329AE49-ECD5-4C13-B90F-CA83B6E6F994}" presName="node" presStyleLbl="node1" presStyleIdx="3" presStyleCnt="8" custScaleX="120594" custScaleY="116316" custRadScaleRad="101597" custRadScaleInc="4559">
        <dgm:presLayoutVars>
          <dgm:bulletEnabled val="1"/>
        </dgm:presLayoutVars>
      </dgm:prSet>
      <dgm:spPr/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</dgm:pt>
    <dgm:pt modelId="{5101AD7C-EA94-402A-A388-0FD916639D60}" type="pres">
      <dgm:prSet presAssocID="{9C6F0069-43DC-402D-BD84-1006528FCE04}" presName="node" presStyleLbl="node1" presStyleIdx="4" presStyleCnt="8" custScaleX="117384" custScaleY="118966" custRadScaleRad="98874" custRadScaleInc="-5820">
        <dgm:presLayoutVars>
          <dgm:bulletEnabled val="1"/>
        </dgm:presLayoutVars>
      </dgm:prSet>
      <dgm:spPr/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</dgm:pt>
    <dgm:pt modelId="{4F05B281-B6DB-45BB-A427-1BF92AADC139}" type="pres">
      <dgm:prSet presAssocID="{AE26BF5A-34A6-4192-8BEA-D9ECFB941642}" presName="node" presStyleLbl="node1" presStyleIdx="5" presStyleCnt="8" custScaleX="136895" custScaleY="125494" custRadScaleRad="98482" custRadScaleInc="-11170">
        <dgm:presLayoutVars>
          <dgm:bulletEnabled val="1"/>
        </dgm:presLayoutVars>
      </dgm:prSet>
      <dgm:spPr/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5" presStyleCnt="8"/>
      <dgm:spPr/>
    </dgm:pt>
    <dgm:pt modelId="{2D6C03BD-4023-431E-84F6-C080A9961C8A}" type="pres">
      <dgm:prSet presAssocID="{91651A17-950C-49EC-8C35-2517548AE9E6}" presName="node" presStyleLbl="node1" presStyleIdx="6" presStyleCnt="8" custScaleX="134628" custScaleY="131362" custRadScaleRad="93377" custRadScaleInc="-24115">
        <dgm:presLayoutVars>
          <dgm:bulletEnabled val="1"/>
        </dgm:presLayoutVars>
      </dgm:prSet>
      <dgm:spPr/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6" presStyleCnt="8"/>
      <dgm:spPr/>
    </dgm:pt>
    <dgm:pt modelId="{50EA3429-81EF-4020-9D53-DAC735F89AB1}" type="pres">
      <dgm:prSet presAssocID="{1C3DA2A0-DFF9-46F5-A336-B2C21A683F21}" presName="node" presStyleLbl="node1" presStyleIdx="7" presStyleCnt="8" custScaleX="135456" custScaleY="133144">
        <dgm:presLayoutVars>
          <dgm:bulletEnabled val="1"/>
        </dgm:presLayoutVars>
      </dgm:prSet>
      <dgm:spPr/>
    </dgm:pt>
    <dgm:pt modelId="{F9906DA5-F0B9-40A4-A645-8E4F79CC39E0}" type="pres">
      <dgm:prSet presAssocID="{1C3DA2A0-DFF9-46F5-A336-B2C21A683F21}" presName="dummy" presStyleCnt="0"/>
      <dgm:spPr/>
    </dgm:pt>
    <dgm:pt modelId="{59258279-1E71-4973-AA3D-EFC78FB35DF3}" type="pres">
      <dgm:prSet presAssocID="{69541458-6B97-44A5-BFAF-E42A17A9E723}" presName="sibTrans" presStyleLbl="sibTrans2D1" presStyleIdx="7" presStyleCnt="8"/>
      <dgm:spPr/>
    </dgm:pt>
  </dgm:ptLst>
  <dgm:cxnLst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F85DDF22-E0EC-438C-AC96-56DDB29F96D9}" type="presOf" srcId="{69541458-6B97-44A5-BFAF-E42A17A9E723}" destId="{59258279-1E71-4973-AA3D-EFC78FB35DF3}" srcOrd="0" destOrd="0" presId="urn:microsoft.com/office/officeart/2005/8/layout/radial6"/>
    <dgm:cxn modelId="{0B147223-5850-4C05-B9F8-910BDCD6BF44}" type="presOf" srcId="{1C3DA2A0-DFF9-46F5-A336-B2C21A683F21}" destId="{50EA3429-81EF-4020-9D53-DAC735F89AB1}" srcOrd="0" destOrd="0" presId="urn:microsoft.com/office/officeart/2005/8/layout/radial6"/>
    <dgm:cxn modelId="{4E6E6427-5348-4ECF-99CC-46CA5F3BDA5F}" srcId="{B1BE2A8E-285E-4C69-9BFF-CE48B252AA50}" destId="{7D1C9009-9B60-4C15-8E3B-F949FAB90776}" srcOrd="3" destOrd="0" parTransId="{E75197AC-E7B0-4C26-9D1F-47E47BE7CCEF}" sibTransId="{9D56A871-CE7A-4922-AAF9-9D95A29D1039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C2BA2E7D-A4DC-497F-82AA-B05171512E7B}" srcId="{9ED1A3B2-A381-4201-823D-E4B4F944886D}" destId="{AE26BF5A-34A6-4192-8BEA-D9ECFB941642}" srcOrd="5" destOrd="0" parTransId="{053AEA0B-0F73-4DAC-9295-FCA55D0C5C5A}" sibTransId="{F67939D1-3ADF-4276-A6FA-0083CE5DA4FA}"/>
    <dgm:cxn modelId="{D5A26C81-B5CA-4FF9-85ED-60967857EFA6}" srcId="{B1BE2A8E-285E-4C69-9BFF-CE48B252AA50}" destId="{3641F520-BAF8-4BA4-A826-44FA753A5F4E}" srcOrd="2" destOrd="0" parTransId="{31D6B297-275C-4FAC-A07E-4467512471AD}" sibTransId="{53B82682-8E0C-4903-98EA-36CBB0B8A63B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B6507D96-25C4-4121-9433-2A113978B784}" srcId="{B1BE2A8E-285E-4C69-9BFF-CE48B252AA50}" destId="{C64FD589-26EA-483C-BB5E-C8324A82EAF5}" srcOrd="1" destOrd="0" parTransId="{1E312D33-14E1-4B2B-A210-2A735401CE1C}" sibTransId="{46E45D53-1277-4C97-8E3B-323B4EBF62F5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3DFE3AE5-6DA5-4440-A66F-1437FD4DC5D4}" srcId="{B1BE2A8E-285E-4C69-9BFF-CE48B252AA50}" destId="{343B6168-99DB-4C0C-9BE7-E54D7B80C5AD}" srcOrd="4" destOrd="0" parTransId="{6F98FC42-2370-4FD0-A627-0708511F7F32}" sibTransId="{95FBDDB6-4174-4619-B543-81DEF6B7716A}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E14E4EEE-087E-4E8C-92C7-D48A2C2A60C4}" srcId="{9ED1A3B2-A381-4201-823D-E4B4F944886D}" destId="{91651A17-950C-49EC-8C35-2517548AE9E6}" srcOrd="6" destOrd="0" parTransId="{842A79D3-4827-4424-A76D-539154392405}" sibTransId="{8962C693-DF60-43F6-9F43-7615C2E1439A}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D5EC1FF9-C86F-47BD-A068-A2EA7764A861}" srcId="{9ED1A3B2-A381-4201-823D-E4B4F944886D}" destId="{1C3DA2A0-DFF9-46F5-A336-B2C21A683F21}" srcOrd="7" destOrd="0" parTransId="{21320DBC-F156-43C1-90F4-54B514F2EEB8}" sibTransId="{69541458-6B97-44A5-BFAF-E42A17A9E723}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F93707E6-5B1F-4F40-A3A3-B884267CE7F5}" type="presParOf" srcId="{F4B68BA8-694B-4B7F-8215-68903FFCD2D7}" destId="{4F05B281-B6DB-45BB-A427-1BF92AADC139}" srcOrd="16" destOrd="0" presId="urn:microsoft.com/office/officeart/2005/8/layout/radial6"/>
    <dgm:cxn modelId="{3D4ADB0D-3A32-46EB-993B-C2B89385D5E3}" type="presParOf" srcId="{F4B68BA8-694B-4B7F-8215-68903FFCD2D7}" destId="{FEDFE719-4F44-4DDA-B702-82A372856A51}" srcOrd="17" destOrd="0" presId="urn:microsoft.com/office/officeart/2005/8/layout/radial6"/>
    <dgm:cxn modelId="{EBDDFBD5-050A-401C-B541-60C312E8BADC}" type="presParOf" srcId="{F4B68BA8-694B-4B7F-8215-68903FFCD2D7}" destId="{C0575E5C-DEAA-49FF-9C6A-0DF4C03D040D}" srcOrd="18" destOrd="0" presId="urn:microsoft.com/office/officeart/2005/8/layout/radial6"/>
    <dgm:cxn modelId="{FD35A212-0E1F-4819-BF1F-B29719BECB43}" type="presParOf" srcId="{F4B68BA8-694B-4B7F-8215-68903FFCD2D7}" destId="{2D6C03BD-4023-431E-84F6-C080A9961C8A}" srcOrd="19" destOrd="0" presId="urn:microsoft.com/office/officeart/2005/8/layout/radial6"/>
    <dgm:cxn modelId="{BC555FE2-565F-4CC2-844D-BACDB94E3D46}" type="presParOf" srcId="{F4B68BA8-694B-4B7F-8215-68903FFCD2D7}" destId="{2578787D-F4B0-463A-AA6F-94706894BC8C}" srcOrd="20" destOrd="0" presId="urn:microsoft.com/office/officeart/2005/8/layout/radial6"/>
    <dgm:cxn modelId="{6F30A1FC-C56F-4DA2-B79C-F00209C57B2B}" type="presParOf" srcId="{F4B68BA8-694B-4B7F-8215-68903FFCD2D7}" destId="{7C884431-F906-455C-AAF5-4FBEC1E13C27}" srcOrd="21" destOrd="0" presId="urn:microsoft.com/office/officeart/2005/8/layout/radial6"/>
    <dgm:cxn modelId="{9A04B697-2880-4F20-8C10-CED9564B6726}" type="presParOf" srcId="{F4B68BA8-694B-4B7F-8215-68903FFCD2D7}" destId="{50EA3429-81EF-4020-9D53-DAC735F89AB1}" srcOrd="22" destOrd="0" presId="urn:microsoft.com/office/officeart/2005/8/layout/radial6"/>
    <dgm:cxn modelId="{AB93581E-8214-4921-84C1-8321E6A1AFC0}" type="presParOf" srcId="{F4B68BA8-694B-4B7F-8215-68903FFCD2D7}" destId="{F9906DA5-F0B9-40A4-A645-8E4F79CC39E0}" srcOrd="23" destOrd="0" presId="urn:microsoft.com/office/officeart/2005/8/layout/radial6"/>
    <dgm:cxn modelId="{F9BFBBBE-6DF9-48F8-ADDB-2CEC51614194}" type="presParOf" srcId="{F4B68BA8-694B-4B7F-8215-68903FFCD2D7}" destId="{59258279-1E71-4973-AA3D-EFC78FB35DF3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354831" y="250779"/>
          <a:ext cx="3497407" cy="3497332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Скупштина града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Градоначелник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Градско веће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Градска управа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Градско правобранилаштво</a:t>
          </a:r>
          <a:endParaRPr lang="en-US" sz="1600" kern="1200" dirty="0"/>
        </a:p>
      </dsp:txBody>
      <dsp:txXfrm>
        <a:off x="1867014" y="762951"/>
        <a:ext cx="2473041" cy="2472988"/>
      </dsp:txXfrm>
    </dsp:sp>
    <dsp:sp modelId="{6AE34D3E-FD5D-4402-89AF-BF559D3EC92D}">
      <dsp:nvSpPr>
        <dsp:cNvPr id="0" name=""/>
        <dsp:cNvSpPr/>
      </dsp:nvSpPr>
      <dsp:spPr>
        <a:xfrm>
          <a:off x="3350376" y="91438"/>
          <a:ext cx="388962" cy="388955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429356" y="3488263"/>
          <a:ext cx="281639" cy="281911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077290" y="1670141"/>
          <a:ext cx="281639" cy="281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729582" y="3788151"/>
          <a:ext cx="388962" cy="388955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509360" y="644229"/>
          <a:ext cx="281639" cy="281911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621511" y="2256843"/>
          <a:ext cx="281639" cy="281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8105" y="666999"/>
          <a:ext cx="2202259" cy="1851435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50000"/>
                </a:schemeClr>
              </a:solidFill>
            </a:rPr>
            <a:t>Предшколска установа</a:t>
          </a:r>
          <a:endParaRPr lang="en-US" sz="11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50000"/>
                </a:schemeClr>
              </a:solidFill>
            </a:rPr>
            <a:t>Регионални центар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50000"/>
                </a:schemeClr>
              </a:solidFill>
            </a:rPr>
            <a:t>Установа „Сунце“</a:t>
          </a:r>
          <a:endParaRPr lang="en-US" sz="11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50000"/>
                </a:schemeClr>
              </a:solidFill>
            </a:rPr>
            <a:t>Установе културе</a:t>
          </a:r>
          <a:endParaRPr lang="en-US" sz="11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50000"/>
                </a:schemeClr>
              </a:solidFill>
            </a:rPr>
            <a:t>Месне заједнице</a:t>
          </a:r>
        </a:p>
      </dsp:txBody>
      <dsp:txXfrm>
        <a:off x="194408" y="938135"/>
        <a:ext cx="1557233" cy="1309163"/>
      </dsp:txXfrm>
    </dsp:sp>
    <dsp:sp modelId="{D4397D2C-6DDE-4A42-9855-5F94ADD7F1F8}">
      <dsp:nvSpPr>
        <dsp:cNvPr id="0" name=""/>
        <dsp:cNvSpPr/>
      </dsp:nvSpPr>
      <dsp:spPr>
        <a:xfrm>
          <a:off x="2956861" y="656486"/>
          <a:ext cx="388962" cy="388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95435" y="2720157"/>
          <a:ext cx="703123" cy="703143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210630" y="213191"/>
          <a:ext cx="1421858" cy="1421404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Основне школе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Средње школе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Дом здравља</a:t>
          </a:r>
          <a:endParaRPr lang="en-US" sz="1200" kern="1200" dirty="0"/>
        </a:p>
      </dsp:txBody>
      <dsp:txXfrm>
        <a:off x="5418856" y="421351"/>
        <a:ext cx="1005406" cy="1005084"/>
      </dsp:txXfrm>
    </dsp:sp>
    <dsp:sp modelId="{4ABBCF6F-E7DA-4CE7-A2F5-6DD06BFAA1FA}">
      <dsp:nvSpPr>
        <dsp:cNvPr id="0" name=""/>
        <dsp:cNvSpPr/>
      </dsp:nvSpPr>
      <dsp:spPr>
        <a:xfrm>
          <a:off x="4576453" y="1194569"/>
          <a:ext cx="388962" cy="38895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8105" y="3556902"/>
          <a:ext cx="281639" cy="281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936698" y="3155690"/>
          <a:ext cx="281639" cy="281911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Закони и прописи: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Упутство Министарства финансија за припрему Одлуке о буџету за 2023. годину и др.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Стратешки документи: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4859" y="173550"/>
          <a:ext cx="1422015" cy="1093058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Средства из буџета града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rgbClr val="FF0000"/>
              </a:solidFill>
            </a:rPr>
            <a:t>(</a:t>
          </a:r>
          <a:r>
            <a:rPr lang="sr-Latn-RS" sz="1000" kern="1200" dirty="0">
              <a:solidFill>
                <a:srgbClr val="FF0000"/>
              </a:solidFill>
            </a:rPr>
            <a:t>4</a:t>
          </a:r>
          <a:r>
            <a:rPr lang="sr-Cyrl-RS" sz="1000" kern="1200" dirty="0">
              <a:solidFill>
                <a:srgbClr val="FF0000"/>
              </a:solidFill>
            </a:rPr>
            <a:t>.</a:t>
          </a:r>
          <a:r>
            <a:rPr lang="sr-Latn-RS" sz="1000" kern="1200" dirty="0">
              <a:solidFill>
                <a:srgbClr val="FF0000"/>
              </a:solidFill>
            </a:rPr>
            <a:t>547</a:t>
          </a:r>
          <a:r>
            <a:rPr lang="sr-Cyrl-RS" sz="1000" kern="1200" dirty="0">
              <a:solidFill>
                <a:srgbClr val="FF0000"/>
              </a:solidFill>
            </a:rPr>
            <a:t>.000.000</a:t>
          </a:r>
          <a:r>
            <a:rPr lang="sr-Cyrl-RS" sz="800" kern="1200" dirty="0">
              <a:solidFill>
                <a:srgbClr val="FF0000"/>
              </a:solidFill>
            </a:rPr>
            <a:t>)</a:t>
          </a:r>
          <a:endParaRPr lang="en-US" sz="800" kern="1200" dirty="0">
            <a:solidFill>
              <a:srgbClr val="FF0000"/>
            </a:solidFill>
          </a:endParaRPr>
        </a:p>
      </dsp:txBody>
      <dsp:txXfrm>
        <a:off x="213108" y="333625"/>
        <a:ext cx="1005517" cy="772908"/>
      </dsp:txXfrm>
    </dsp:sp>
    <dsp:sp modelId="{98F3E7AB-6934-48FA-B82F-FBEAF1B2375D}">
      <dsp:nvSpPr>
        <dsp:cNvPr id="0" name=""/>
        <dsp:cNvSpPr/>
      </dsp:nvSpPr>
      <dsp:spPr>
        <a:xfrm>
          <a:off x="1515630" y="403092"/>
          <a:ext cx="633974" cy="63397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99663" y="645524"/>
        <a:ext cx="465908" cy="149110"/>
      </dsp:txXfrm>
    </dsp:sp>
    <dsp:sp modelId="{2F60A798-586E-4E47-B649-25F047F36835}">
      <dsp:nvSpPr>
        <dsp:cNvPr id="0" name=""/>
        <dsp:cNvSpPr/>
      </dsp:nvSpPr>
      <dsp:spPr>
        <a:xfrm>
          <a:off x="2238361" y="173550"/>
          <a:ext cx="1506869" cy="109305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Пренета средства из ранијих година</a:t>
          </a:r>
          <a:r>
            <a:rPr lang="sr-Cyrl-RS" sz="1200" kern="1200" dirty="0">
              <a:solidFill>
                <a:srgbClr val="FF0000"/>
              </a:solidFill>
            </a:rPr>
            <a:t> (</a:t>
          </a:r>
          <a:r>
            <a:rPr lang="sr-Latn-RS" sz="1200" kern="1200" dirty="0">
              <a:solidFill>
                <a:srgbClr val="FF0000"/>
              </a:solidFill>
            </a:rPr>
            <a:t>430</a:t>
          </a:r>
          <a:r>
            <a:rPr lang="sr-Cyrl-RS" sz="1200" kern="1200" dirty="0">
              <a:solidFill>
                <a:srgbClr val="FF0000"/>
              </a:solidFill>
            </a:rPr>
            <a:t>.</a:t>
          </a:r>
          <a:r>
            <a:rPr lang="en-US" sz="1200" kern="1200" dirty="0">
              <a:solidFill>
                <a:srgbClr val="FF0000"/>
              </a:solidFill>
            </a:rPr>
            <a:t>150</a:t>
          </a:r>
          <a:r>
            <a:rPr lang="sr-Cyrl-RS" sz="1200" kern="1200" dirty="0">
              <a:solidFill>
                <a:srgbClr val="FF0000"/>
              </a:solidFill>
            </a:rPr>
            <a:t>.</a:t>
          </a:r>
          <a:r>
            <a:rPr lang="sr-Latn-RS" sz="1200" kern="1200" dirty="0">
              <a:solidFill>
                <a:srgbClr val="FF0000"/>
              </a:solidFill>
            </a:rPr>
            <a:t>0</a:t>
          </a:r>
          <a:r>
            <a:rPr lang="en-US" sz="1200" kern="1200" dirty="0">
              <a:solidFill>
                <a:srgbClr val="FF0000"/>
              </a:solidFill>
            </a:rPr>
            <a:t>8</a:t>
          </a:r>
          <a:r>
            <a:rPr lang="sr-Cyrl-RS" sz="1200" kern="1200" dirty="0">
              <a:solidFill>
                <a:srgbClr val="FF0000"/>
              </a:solidFill>
            </a:rPr>
            <a:t>0) 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2459037" y="333625"/>
        <a:ext cx="1065517" cy="772908"/>
      </dsp:txXfrm>
    </dsp:sp>
    <dsp:sp modelId="{41F09F99-3DCC-47E4-9188-F7D103A1F6E3}">
      <dsp:nvSpPr>
        <dsp:cNvPr id="0" name=""/>
        <dsp:cNvSpPr/>
      </dsp:nvSpPr>
      <dsp:spPr>
        <a:xfrm>
          <a:off x="3833986" y="403092"/>
          <a:ext cx="633974" cy="633974"/>
        </a:xfrm>
        <a:prstGeom prst="mathPlus">
          <a:avLst/>
        </a:prstGeom>
        <a:solidFill>
          <a:schemeClr val="accent4">
            <a:hueOff val="-831052"/>
            <a:satOff val="-3562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918019" y="645524"/>
        <a:ext cx="465908" cy="149110"/>
      </dsp:txXfrm>
    </dsp:sp>
    <dsp:sp modelId="{6C1FFF0F-B1A4-4C41-B9D3-30452A0DFA4B}">
      <dsp:nvSpPr>
        <dsp:cNvPr id="0" name=""/>
        <dsp:cNvSpPr/>
      </dsp:nvSpPr>
      <dsp:spPr>
        <a:xfrm>
          <a:off x="4556717" y="159247"/>
          <a:ext cx="1361557" cy="1121664"/>
        </a:xfrm>
        <a:prstGeom prst="ellipse">
          <a:avLst/>
        </a:prstGeom>
        <a:solidFill>
          <a:schemeClr val="bg1">
            <a:lumMod val="6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>
              <a:solidFill>
                <a:schemeClr val="bg1"/>
              </a:solidFill>
            </a:rPr>
            <a:t>Средства из осталих извора </a:t>
          </a:r>
          <a:r>
            <a:rPr lang="sr-Cyrl-RS" sz="1300" kern="1200" dirty="0">
              <a:solidFill>
                <a:srgbClr val="FF0000"/>
              </a:solidFill>
            </a:rPr>
            <a:t>(</a:t>
          </a:r>
          <a:r>
            <a:rPr lang="sr-Latn-RS" sz="1300" kern="1200" dirty="0">
              <a:solidFill>
                <a:srgbClr val="FF0000"/>
              </a:solidFill>
            </a:rPr>
            <a:t>1</a:t>
          </a:r>
          <a:r>
            <a:rPr lang="sr-Cyrl-RS" sz="1300" kern="1200" dirty="0">
              <a:solidFill>
                <a:srgbClr val="FF0000"/>
              </a:solidFill>
            </a:rPr>
            <a:t>.</a:t>
          </a:r>
          <a:r>
            <a:rPr lang="en-US" sz="1300" kern="1200" dirty="0">
              <a:solidFill>
                <a:srgbClr val="FF0000"/>
              </a:solidFill>
            </a:rPr>
            <a:t>36</a:t>
          </a:r>
          <a:r>
            <a:rPr lang="sr-Latn-RS" sz="1300" kern="1200" dirty="0">
              <a:solidFill>
                <a:srgbClr val="FF0000"/>
              </a:solidFill>
            </a:rPr>
            <a:t>8</a:t>
          </a:r>
          <a:r>
            <a:rPr lang="sr-Cyrl-RS" sz="1300" kern="1200" dirty="0">
              <a:solidFill>
                <a:srgbClr val="FF0000"/>
              </a:solidFill>
            </a:rPr>
            <a:t>.0</a:t>
          </a:r>
          <a:r>
            <a:rPr lang="en-US" sz="1300" kern="1200" dirty="0">
              <a:solidFill>
                <a:srgbClr val="FF0000"/>
              </a:solidFill>
            </a:rPr>
            <a:t>0</a:t>
          </a:r>
          <a:r>
            <a:rPr lang="sr-Latn-RS" sz="1300" kern="1200" dirty="0">
              <a:solidFill>
                <a:srgbClr val="FF0000"/>
              </a:solidFill>
            </a:rPr>
            <a:t>0</a:t>
          </a:r>
          <a:r>
            <a:rPr lang="sr-Cyrl-RS" sz="1300" kern="1200" dirty="0">
              <a:solidFill>
                <a:srgbClr val="FF0000"/>
              </a:solidFill>
            </a:rPr>
            <a:t>)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4756112" y="323511"/>
        <a:ext cx="962767" cy="793136"/>
      </dsp:txXfrm>
    </dsp:sp>
    <dsp:sp modelId="{87C2FC52-975B-4E62-B5E0-1AB7C844E900}">
      <dsp:nvSpPr>
        <dsp:cNvPr id="0" name=""/>
        <dsp:cNvSpPr/>
      </dsp:nvSpPr>
      <dsp:spPr>
        <a:xfrm>
          <a:off x="6007031" y="403092"/>
          <a:ext cx="633974" cy="633974"/>
        </a:xfrm>
        <a:prstGeom prst="mathEqual">
          <a:avLst/>
        </a:prstGeom>
        <a:solidFill>
          <a:schemeClr val="accent4">
            <a:hueOff val="-1662103"/>
            <a:satOff val="-7124"/>
            <a:lumOff val="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091064" y="533691"/>
        <a:ext cx="465908" cy="372776"/>
      </dsp:txXfrm>
    </dsp:sp>
    <dsp:sp modelId="{2DB98FF9-EDB5-4EEE-AFA3-A57C7337F497}">
      <dsp:nvSpPr>
        <dsp:cNvPr id="0" name=""/>
        <dsp:cNvSpPr/>
      </dsp:nvSpPr>
      <dsp:spPr>
        <a:xfrm>
          <a:off x="6729762" y="187344"/>
          <a:ext cx="1618306" cy="1065470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Укупан буџет града </a:t>
          </a:r>
          <a:r>
            <a:rPr lang="sr-Cyrl-RS" sz="1200" kern="1200" dirty="0">
              <a:solidFill>
                <a:srgbClr val="FF0000"/>
              </a:solidFill>
            </a:rPr>
            <a:t>(</a:t>
          </a:r>
          <a:r>
            <a:rPr lang="sr-Latn-RS" sz="1200" kern="1200" dirty="0">
              <a:solidFill>
                <a:srgbClr val="FF0000"/>
              </a:solidFill>
            </a:rPr>
            <a:t>4</a:t>
          </a:r>
          <a:r>
            <a:rPr lang="sr-Cyrl-RS" sz="1200" kern="1200" dirty="0">
              <a:solidFill>
                <a:srgbClr val="FF0000"/>
              </a:solidFill>
            </a:rPr>
            <a:t>.9</a:t>
          </a:r>
          <a:r>
            <a:rPr lang="sr-Latn-RS" sz="1200" kern="1200" dirty="0">
              <a:solidFill>
                <a:srgbClr val="FF0000"/>
              </a:solidFill>
            </a:rPr>
            <a:t>78</a:t>
          </a:r>
          <a:r>
            <a:rPr lang="sr-Cyrl-RS" sz="1200" kern="1200" dirty="0">
              <a:solidFill>
                <a:srgbClr val="FF0000"/>
              </a:solidFill>
            </a:rPr>
            <a:t>.</a:t>
          </a:r>
          <a:r>
            <a:rPr lang="sr-Latn-RS" sz="1200" kern="1200" dirty="0">
              <a:solidFill>
                <a:srgbClr val="FF0000"/>
              </a:solidFill>
            </a:rPr>
            <a:t>518</a:t>
          </a:r>
          <a:r>
            <a:rPr lang="sr-Cyrl-RS" sz="1200" kern="1200" dirty="0">
              <a:solidFill>
                <a:srgbClr val="FF0000"/>
              </a:solidFill>
            </a:rPr>
            <a:t>.0</a:t>
          </a:r>
          <a:r>
            <a:rPr lang="sr-Latn-RS" sz="1200" kern="1200" dirty="0">
              <a:solidFill>
                <a:srgbClr val="FF0000"/>
              </a:solidFill>
            </a:rPr>
            <a:t>80</a:t>
          </a:r>
          <a:r>
            <a:rPr lang="sr-Cyrl-RS" sz="1200" kern="1200" dirty="0">
              <a:solidFill>
                <a:srgbClr val="FF0000"/>
              </a:solidFill>
            </a:rPr>
            <a:t>)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6966757" y="343378"/>
        <a:ext cx="1144316" cy="753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99170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Порески приходи</a:t>
          </a:r>
          <a:endParaRPr lang="en-US" sz="1700" b="1" kern="1200" dirty="0"/>
        </a:p>
      </dsp:txBody>
      <dsp:txXfrm>
        <a:off x="4153" y="99170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15020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15020"/>
          <a:ext cx="5779306" cy="504900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15020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957165"/>
          <a:ext cx="2124745" cy="54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Донације и трансфери</a:t>
          </a:r>
          <a:endParaRPr lang="en-US" sz="1700" b="1" kern="1200" dirty="0"/>
        </a:p>
      </dsp:txBody>
      <dsp:txXfrm>
        <a:off x="4153" y="957165"/>
        <a:ext cx="2124745" cy="546975"/>
      </dsp:txXfrm>
    </dsp:sp>
    <dsp:sp modelId="{0E930D30-96BC-4D43-B65A-EE88C46DBE48}">
      <dsp:nvSpPr>
        <dsp:cNvPr id="0" name=""/>
        <dsp:cNvSpPr/>
      </dsp:nvSpPr>
      <dsp:spPr>
        <a:xfrm>
          <a:off x="2128898" y="581120"/>
          <a:ext cx="424949" cy="129906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581120"/>
          <a:ext cx="5779306" cy="1299065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градском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581120"/>
        <a:ext cx="5779306" cy="1299065"/>
      </dsp:txXfrm>
    </dsp:sp>
    <dsp:sp modelId="{CCB8139E-CA19-491D-9FCD-6BF28923C725}">
      <dsp:nvSpPr>
        <dsp:cNvPr id="0" name=""/>
        <dsp:cNvSpPr/>
      </dsp:nvSpPr>
      <dsp:spPr>
        <a:xfrm>
          <a:off x="4153" y="2018304"/>
          <a:ext cx="2124745" cy="54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Непорески приходи</a:t>
          </a:r>
          <a:endParaRPr lang="en-US" sz="1700" b="1" kern="1200" dirty="0"/>
        </a:p>
      </dsp:txBody>
      <dsp:txXfrm>
        <a:off x="4153" y="2018304"/>
        <a:ext cx="2124745" cy="546975"/>
      </dsp:txXfrm>
    </dsp:sp>
    <dsp:sp modelId="{14D1633C-A097-4A5A-8269-B04E98857E56}">
      <dsp:nvSpPr>
        <dsp:cNvPr id="0" name=""/>
        <dsp:cNvSpPr/>
      </dsp:nvSpPr>
      <dsp:spPr>
        <a:xfrm>
          <a:off x="2128898" y="1941386"/>
          <a:ext cx="424949" cy="700811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41386"/>
          <a:ext cx="5779306" cy="700811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кршења уговорних или законских одредби (казне и пенали)</a:t>
          </a:r>
          <a:endParaRPr lang="en-US" sz="1400" kern="1200" dirty="0"/>
        </a:p>
      </dsp:txBody>
      <dsp:txXfrm>
        <a:off x="2723827" y="1941386"/>
        <a:ext cx="5779306" cy="700811"/>
      </dsp:txXfrm>
    </dsp:sp>
    <dsp:sp modelId="{9312B733-3AEB-49F6-8245-08553BA2949B}">
      <dsp:nvSpPr>
        <dsp:cNvPr id="0" name=""/>
        <dsp:cNvSpPr/>
      </dsp:nvSpPr>
      <dsp:spPr>
        <a:xfrm>
          <a:off x="4153" y="2703397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Примања од продаје нефинансијске имовине</a:t>
          </a:r>
          <a:endParaRPr lang="en-US" sz="1700" b="1" kern="1200" dirty="0"/>
        </a:p>
      </dsp:txBody>
      <dsp:txXfrm>
        <a:off x="4153" y="2703397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703397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703397"/>
          <a:ext cx="5779306" cy="988762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703397"/>
        <a:ext cx="5779306" cy="988762"/>
      </dsp:txXfrm>
    </dsp:sp>
    <dsp:sp modelId="{EFAACCF6-3A6A-4536-89B0-F0A7C44F6BE1}">
      <dsp:nvSpPr>
        <dsp:cNvPr id="0" name=""/>
        <dsp:cNvSpPr/>
      </dsp:nvSpPr>
      <dsp:spPr>
        <a:xfrm>
          <a:off x="4153" y="3753360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Примања од продаје финансијске имовине</a:t>
          </a:r>
          <a:endParaRPr lang="en-US" sz="1700" b="1" kern="1200" dirty="0"/>
        </a:p>
      </dsp:txBody>
      <dsp:txXfrm>
        <a:off x="4153" y="3753360"/>
        <a:ext cx="2124745" cy="988762"/>
      </dsp:txXfrm>
    </dsp:sp>
    <dsp:sp modelId="{6497CA82-45EE-4BD1-AEB4-CC3961FBFB74}">
      <dsp:nvSpPr>
        <dsp:cNvPr id="0" name=""/>
        <dsp:cNvSpPr/>
      </dsp:nvSpPr>
      <dsp:spPr>
        <a:xfrm>
          <a:off x="2128898" y="3753360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753360"/>
          <a:ext cx="5779306" cy="98876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0" i="0" kern="1200" dirty="0"/>
            <a:t>Примања од отплате кредита датих домаћинствима у земљи, а односе се на уплату ануитета од стране корисника кредита некадашњег Фонда за развој пољопривреде града Смедерева</a:t>
          </a:r>
          <a:endParaRPr lang="en-US" sz="1400" kern="1200" dirty="0"/>
        </a:p>
      </dsp:txBody>
      <dsp:txXfrm>
        <a:off x="2723827" y="3753360"/>
        <a:ext cx="5779306" cy="988762"/>
      </dsp:txXfrm>
    </dsp:sp>
    <dsp:sp modelId="{939B76D1-BB33-4E50-9ECD-839FB5787B95}">
      <dsp:nvSpPr>
        <dsp:cNvPr id="0" name=""/>
        <dsp:cNvSpPr/>
      </dsp:nvSpPr>
      <dsp:spPr>
        <a:xfrm>
          <a:off x="4153" y="4803322"/>
          <a:ext cx="2124745" cy="778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b="1" kern="1200" dirty="0"/>
            <a:t>Пренета средства из ранијих година</a:t>
          </a:r>
          <a:endParaRPr lang="en-US" sz="1700" b="1" kern="1200" dirty="0"/>
        </a:p>
      </dsp:txBody>
      <dsp:txXfrm>
        <a:off x="4153" y="4803322"/>
        <a:ext cx="2124745" cy="778387"/>
      </dsp:txXfrm>
    </dsp:sp>
    <dsp:sp modelId="{7845F59F-6101-48DE-ABCC-EC5351843F5B}">
      <dsp:nvSpPr>
        <dsp:cNvPr id="0" name=""/>
        <dsp:cNvSpPr/>
      </dsp:nvSpPr>
      <dsp:spPr>
        <a:xfrm>
          <a:off x="2128898" y="4803322"/>
          <a:ext cx="424949" cy="77838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03322"/>
          <a:ext cx="5779306" cy="77838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/>
            <a:t> Представљају вишак прихода и примања буџета града који нису потрошени у претходној  буџетској години</a:t>
          </a:r>
          <a:endParaRPr lang="en-US" sz="1400" kern="1200" dirty="0"/>
        </a:p>
      </dsp:txBody>
      <dsp:txXfrm>
        <a:off x="2723827" y="4803322"/>
        <a:ext cx="5779306" cy="778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Укупни приходи и примања  </a:t>
          </a:r>
          <a:r>
            <a:rPr lang="sr-Latn-RS" sz="2200" kern="1200" dirty="0"/>
            <a:t>4</a:t>
          </a:r>
          <a:r>
            <a:rPr lang="sr-Cyrl-RS" sz="2200" kern="1200" dirty="0"/>
            <a:t>.</a:t>
          </a:r>
          <a:r>
            <a:rPr lang="en-US" sz="2200" kern="1200" dirty="0"/>
            <a:t>978</a:t>
          </a:r>
          <a:r>
            <a:rPr lang="sr-Cyrl-RS" sz="2200" kern="1200" dirty="0"/>
            <a:t>.</a:t>
          </a:r>
          <a:r>
            <a:rPr lang="en-US" sz="2200" kern="1200" dirty="0"/>
            <a:t>51</a:t>
          </a:r>
          <a:r>
            <a:rPr lang="sr-Latn-RS" sz="2200" kern="1200" dirty="0"/>
            <a:t>8</a:t>
          </a:r>
          <a:r>
            <a:rPr lang="sr-Cyrl-RS" sz="2200" kern="1200" dirty="0"/>
            <a:t>.0</a:t>
          </a:r>
          <a:r>
            <a:rPr lang="en-US" sz="2200" kern="1200" dirty="0"/>
            <a:t>80</a:t>
          </a:r>
          <a:r>
            <a:rPr lang="sr-Cyrl-RS" sz="2200" kern="1200" dirty="0"/>
            <a:t> динара</a:t>
          </a:r>
          <a:endParaRPr lang="en-US" sz="22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9"/>
                <a:satOff val="-125"/>
                <a:lumOff val="644"/>
                <a:alphaOff val="5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19"/>
                <a:satOff val="-125"/>
                <a:lumOff val="644"/>
                <a:alphaOff val="5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Приходи од  пореза  </a:t>
          </a:r>
          <a:r>
            <a:rPr lang="en-US" sz="1000" kern="1200" dirty="0"/>
            <a:t>3</a:t>
          </a:r>
          <a:r>
            <a:rPr lang="sr-Cyrl-RS" sz="1000" kern="1200" dirty="0"/>
            <a:t>.</a:t>
          </a:r>
          <a:r>
            <a:rPr lang="en-US" sz="1000" kern="1200" dirty="0"/>
            <a:t>485</a:t>
          </a:r>
          <a:r>
            <a:rPr lang="sr-Cyrl-RS" sz="1000" kern="1200" dirty="0"/>
            <a:t>.</a:t>
          </a:r>
          <a:r>
            <a:rPr lang="en-US" sz="1000" kern="1200" dirty="0"/>
            <a:t>120</a:t>
          </a:r>
          <a:r>
            <a:rPr lang="sr-Cyrl-RS" sz="1000" kern="1200" dirty="0"/>
            <a:t>.</a:t>
          </a:r>
          <a:r>
            <a:rPr lang="en-US" sz="1000" kern="1200" dirty="0"/>
            <a:t>135</a:t>
          </a:r>
          <a:r>
            <a:rPr lang="sr-Cyrl-RS" sz="1000" kern="1200" dirty="0"/>
            <a:t> динара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8"/>
                <a:satOff val="-249"/>
                <a:lumOff val="1288"/>
                <a:alphaOff val="10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38"/>
                <a:satOff val="-249"/>
                <a:lumOff val="1288"/>
                <a:alphaOff val="1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Донације и трансфери </a:t>
          </a:r>
          <a:r>
            <a:rPr lang="en-US" sz="1000" kern="1200" dirty="0"/>
            <a:t>741</a:t>
          </a:r>
          <a:r>
            <a:rPr lang="sr-Cyrl-RS" sz="1000" kern="1200" dirty="0"/>
            <a:t>.</a:t>
          </a:r>
          <a:r>
            <a:rPr lang="en-US" sz="1000" kern="1200" dirty="0"/>
            <a:t>472</a:t>
          </a:r>
          <a:r>
            <a:rPr lang="sr-Cyrl-RS" sz="1000" kern="1200" dirty="0"/>
            <a:t>.5</a:t>
          </a:r>
          <a:r>
            <a:rPr lang="en-US" sz="1000" kern="1200" dirty="0"/>
            <a:t>63</a:t>
          </a:r>
          <a:r>
            <a:rPr lang="sr-Cyrl-RS" sz="1000" kern="1200" dirty="0"/>
            <a:t> динара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56"/>
                <a:satOff val="-374"/>
                <a:lumOff val="1932"/>
                <a:alphaOff val="15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56"/>
                <a:satOff val="-374"/>
                <a:lumOff val="1932"/>
                <a:alphaOff val="15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Други приходи  </a:t>
          </a:r>
          <a:r>
            <a:rPr lang="en-US" sz="1000" kern="1200" dirty="0"/>
            <a:t>319</a:t>
          </a:r>
          <a:r>
            <a:rPr lang="sr-Cyrl-RS" sz="1000" kern="1200" dirty="0"/>
            <a:t>.</a:t>
          </a:r>
          <a:r>
            <a:rPr lang="en-US" sz="1000" kern="1200" dirty="0"/>
            <a:t>923</a:t>
          </a:r>
          <a:r>
            <a:rPr lang="sr-Cyrl-RS" sz="1000" kern="1200" dirty="0"/>
            <a:t>.</a:t>
          </a:r>
          <a:r>
            <a:rPr lang="en-US" sz="1000" kern="1200" dirty="0"/>
            <a:t>3</a:t>
          </a:r>
          <a:r>
            <a:rPr lang="sr-Cyrl-RS" sz="1000" kern="1200" dirty="0"/>
            <a:t>0</a:t>
          </a:r>
          <a:r>
            <a:rPr lang="en-US" sz="1000" kern="1200" dirty="0"/>
            <a:t>2</a:t>
          </a:r>
          <a:r>
            <a:rPr lang="sr-Cyrl-RS" sz="1000" kern="1200" dirty="0"/>
            <a:t> динара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5"/>
                <a:satOff val="-499"/>
                <a:lumOff val="2577"/>
                <a:alphaOff val="20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75"/>
                <a:satOff val="-499"/>
                <a:lumOff val="2577"/>
                <a:alphaOff val="2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Примања од продаје нефинансијске имовине  </a:t>
          </a:r>
          <a:r>
            <a:rPr lang="en-US" sz="1000" kern="1200" dirty="0"/>
            <a:t>1</a:t>
          </a:r>
          <a:r>
            <a:rPr lang="sr-Cyrl-RS" sz="1000" kern="1200" dirty="0"/>
            <a:t>.</a:t>
          </a:r>
          <a:r>
            <a:rPr lang="en-US" sz="1000" kern="1200" dirty="0"/>
            <a:t>301.000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623"/>
                <a:lumOff val="3221"/>
                <a:alphaOff val="25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94"/>
                <a:satOff val="-623"/>
                <a:lumOff val="3221"/>
                <a:alphaOff val="25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Примања од продаје финансијске имовине </a:t>
          </a:r>
          <a:r>
            <a:rPr lang="en-US" sz="1000" kern="1200" dirty="0"/>
            <a:t>551</a:t>
          </a:r>
          <a:r>
            <a:rPr lang="sr-Cyrl-RS" sz="1000" kern="1200" dirty="0"/>
            <a:t>.000</a:t>
          </a:r>
          <a:r>
            <a:rPr lang="sr-Cyrl-RS" sz="1000" kern="1200" dirty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13"/>
                <a:satOff val="-748"/>
                <a:lumOff val="3865"/>
                <a:alphaOff val="30000"/>
                <a:tint val="96000"/>
                <a:lumMod val="100000"/>
              </a:schemeClr>
            </a:gs>
            <a:gs pos="78000">
              <a:schemeClr val="accent4">
                <a:shade val="80000"/>
                <a:alpha val="50000"/>
                <a:hueOff val="113"/>
                <a:satOff val="-748"/>
                <a:lumOff val="3865"/>
                <a:alphaOff val="3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en-US" sz="1000" kern="1200" dirty="0"/>
            <a:t>430</a:t>
          </a:r>
          <a:r>
            <a:rPr lang="sr-Cyrl-RS" sz="1000" kern="1200" dirty="0"/>
            <a:t>.</a:t>
          </a:r>
          <a:r>
            <a:rPr lang="en-US" sz="1000" kern="1200" dirty="0"/>
            <a:t>150</a:t>
          </a:r>
          <a:r>
            <a:rPr lang="sr-Cyrl-RS" sz="1000" kern="1200" dirty="0"/>
            <a:t>.</a:t>
          </a:r>
          <a:r>
            <a:rPr lang="en-US" sz="1000" kern="1200" dirty="0"/>
            <a:t>080</a:t>
          </a:r>
          <a:r>
            <a:rPr lang="sr-Cyrl-RS" sz="1000" kern="1200" dirty="0"/>
            <a:t> 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60509"/>
          <a:ext cx="2055390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Расходи за запослене</a:t>
          </a:r>
          <a:endParaRPr lang="en-US" sz="1600" b="1" kern="1200" dirty="0"/>
        </a:p>
      </dsp:txBody>
      <dsp:txXfrm>
        <a:off x="0" y="60509"/>
        <a:ext cx="2055390" cy="514800"/>
      </dsp:txXfrm>
    </dsp:sp>
    <dsp:sp modelId="{02385D1D-92EB-445D-B736-940004751C79}">
      <dsp:nvSpPr>
        <dsp:cNvPr id="0" name=""/>
        <dsp:cNvSpPr/>
      </dsp:nvSpPr>
      <dsp:spPr>
        <a:xfrm>
          <a:off x="2055390" y="60509"/>
          <a:ext cx="411078" cy="5148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0509"/>
          <a:ext cx="5590663" cy="514800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0509"/>
        <a:ext cx="5590663" cy="514800"/>
      </dsp:txXfrm>
    </dsp:sp>
    <dsp:sp modelId="{F40D94EA-52E0-4740-A924-EAF350BDF213}">
      <dsp:nvSpPr>
        <dsp:cNvPr id="0" name=""/>
        <dsp:cNvSpPr/>
      </dsp:nvSpPr>
      <dsp:spPr>
        <a:xfrm>
          <a:off x="0" y="713346"/>
          <a:ext cx="2055390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Коришћење роба и услуга </a:t>
          </a:r>
          <a:endParaRPr lang="en-US" sz="1600" kern="1200" dirty="0"/>
        </a:p>
      </dsp:txBody>
      <dsp:txXfrm>
        <a:off x="0" y="713346"/>
        <a:ext cx="2055390" cy="514800"/>
      </dsp:txXfrm>
    </dsp:sp>
    <dsp:sp modelId="{0E930D30-96BC-4D43-B65A-EE88C46DBE48}">
      <dsp:nvSpPr>
        <dsp:cNvPr id="0" name=""/>
        <dsp:cNvSpPr/>
      </dsp:nvSpPr>
      <dsp:spPr>
        <a:xfrm>
          <a:off x="2055390" y="632909"/>
          <a:ext cx="411078" cy="67567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32909"/>
          <a:ext cx="5590663" cy="675675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32909"/>
        <a:ext cx="5590663" cy="675675"/>
      </dsp:txXfrm>
    </dsp:sp>
    <dsp:sp modelId="{CCB8139E-CA19-491D-9FCD-6BF28923C725}">
      <dsp:nvSpPr>
        <dsp:cNvPr id="0" name=""/>
        <dsp:cNvSpPr/>
      </dsp:nvSpPr>
      <dsp:spPr>
        <a:xfrm>
          <a:off x="0" y="1535103"/>
          <a:ext cx="2055390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Дотације и трансфери</a:t>
          </a:r>
          <a:endParaRPr lang="en-US" sz="1600" b="1" kern="1200" dirty="0"/>
        </a:p>
      </dsp:txBody>
      <dsp:txXfrm>
        <a:off x="0" y="1535103"/>
        <a:ext cx="2055390" cy="514800"/>
      </dsp:txXfrm>
    </dsp:sp>
    <dsp:sp modelId="{14D1633C-A097-4A5A-8269-B04E98857E56}">
      <dsp:nvSpPr>
        <dsp:cNvPr id="0" name=""/>
        <dsp:cNvSpPr/>
      </dsp:nvSpPr>
      <dsp:spPr>
        <a:xfrm>
          <a:off x="2055390" y="1366184"/>
          <a:ext cx="411078" cy="852637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66184"/>
          <a:ext cx="5590663" cy="852637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66184"/>
        <a:ext cx="5590663" cy="852637"/>
      </dsp:txXfrm>
    </dsp:sp>
    <dsp:sp modelId="{9312B733-3AEB-49F6-8245-08553BA2949B}">
      <dsp:nvSpPr>
        <dsp:cNvPr id="0" name=""/>
        <dsp:cNvSpPr/>
      </dsp:nvSpPr>
      <dsp:spPr>
        <a:xfrm>
          <a:off x="0" y="2360571"/>
          <a:ext cx="2055390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Остали расходи</a:t>
          </a:r>
          <a:endParaRPr lang="en-US" sz="1600" b="1" kern="1200" dirty="0"/>
        </a:p>
      </dsp:txBody>
      <dsp:txXfrm>
        <a:off x="0" y="2360571"/>
        <a:ext cx="2055390" cy="316800"/>
      </dsp:txXfrm>
    </dsp:sp>
    <dsp:sp modelId="{435AB433-2559-485A-A03D-C32F36288071}">
      <dsp:nvSpPr>
        <dsp:cNvPr id="0" name=""/>
        <dsp:cNvSpPr/>
      </dsp:nvSpPr>
      <dsp:spPr>
        <a:xfrm>
          <a:off x="2055390" y="2276421"/>
          <a:ext cx="411078" cy="4851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276421"/>
          <a:ext cx="5590663" cy="4851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276421"/>
        <a:ext cx="5590663" cy="485100"/>
      </dsp:txXfrm>
    </dsp:sp>
    <dsp:sp modelId="{EFAACCF6-3A6A-4536-89B0-F0A7C44F6BE1}">
      <dsp:nvSpPr>
        <dsp:cNvPr id="0" name=""/>
        <dsp:cNvSpPr/>
      </dsp:nvSpPr>
      <dsp:spPr>
        <a:xfrm>
          <a:off x="0" y="2903271"/>
          <a:ext cx="2057400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Субвенције</a:t>
          </a:r>
          <a:endParaRPr lang="en-US" sz="1600" b="1" kern="1200" dirty="0"/>
        </a:p>
      </dsp:txBody>
      <dsp:txXfrm>
        <a:off x="0" y="2903271"/>
        <a:ext cx="2057400" cy="316800"/>
      </dsp:txXfrm>
    </dsp:sp>
    <dsp:sp modelId="{6497CA82-45EE-4BD1-AEB4-CC3961FBFB74}">
      <dsp:nvSpPr>
        <dsp:cNvPr id="0" name=""/>
        <dsp:cNvSpPr/>
      </dsp:nvSpPr>
      <dsp:spPr>
        <a:xfrm>
          <a:off x="2057399" y="2819121"/>
          <a:ext cx="411480" cy="4851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19121"/>
          <a:ext cx="5596128" cy="4851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</a:t>
          </a:r>
          <a:r>
            <a:rPr lang="en-US" sz="1400" kern="1200" dirty="0"/>
            <a:t> </a:t>
          </a:r>
          <a:r>
            <a:rPr lang="sr-Cyrl-RS" sz="1400" kern="1200" dirty="0"/>
            <a:t>јавним предузећима</a:t>
          </a:r>
          <a:r>
            <a:rPr lang="ru-RU" sz="1400" kern="1200" dirty="0"/>
            <a:t> и пољопривредним произвођачима. </a:t>
          </a:r>
          <a:endParaRPr lang="en-US" sz="1400" kern="1200" dirty="0"/>
        </a:p>
      </dsp:txBody>
      <dsp:txXfrm>
        <a:off x="2633471" y="2819121"/>
        <a:ext cx="5596128" cy="485100"/>
      </dsp:txXfrm>
    </dsp:sp>
    <dsp:sp modelId="{939B76D1-BB33-4E50-9ECD-839FB5787B95}">
      <dsp:nvSpPr>
        <dsp:cNvPr id="0" name=""/>
        <dsp:cNvSpPr/>
      </dsp:nvSpPr>
      <dsp:spPr>
        <a:xfrm>
          <a:off x="0" y="3361821"/>
          <a:ext cx="2055390" cy="5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Социјална заштита</a:t>
          </a:r>
          <a:endParaRPr lang="en-US" sz="1600" b="1" kern="1200" dirty="0"/>
        </a:p>
      </dsp:txBody>
      <dsp:txXfrm>
        <a:off x="0" y="3361821"/>
        <a:ext cx="2055390" cy="514800"/>
      </dsp:txXfrm>
    </dsp:sp>
    <dsp:sp modelId="{7845F59F-6101-48DE-ABCC-EC5351843F5B}">
      <dsp:nvSpPr>
        <dsp:cNvPr id="0" name=""/>
        <dsp:cNvSpPr/>
      </dsp:nvSpPr>
      <dsp:spPr>
        <a:xfrm>
          <a:off x="2055390" y="3361821"/>
          <a:ext cx="411078" cy="5148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361821"/>
          <a:ext cx="5590663" cy="5148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361821"/>
        <a:ext cx="5590663" cy="514800"/>
      </dsp:txXfrm>
    </dsp:sp>
    <dsp:sp modelId="{B471A916-B6F4-4017-A447-E2C98CEE19B9}">
      <dsp:nvSpPr>
        <dsp:cNvPr id="0" name=""/>
        <dsp:cNvSpPr/>
      </dsp:nvSpPr>
      <dsp:spPr>
        <a:xfrm>
          <a:off x="0" y="4161921"/>
          <a:ext cx="2055390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Буџетска резерва</a:t>
          </a:r>
          <a:endParaRPr lang="en-US" sz="1600" b="1" kern="1200" dirty="0"/>
        </a:p>
      </dsp:txBody>
      <dsp:txXfrm>
        <a:off x="0" y="4161921"/>
        <a:ext cx="2055390" cy="316800"/>
      </dsp:txXfrm>
    </dsp:sp>
    <dsp:sp modelId="{7F976215-9D17-4223-A92A-D3302071B429}">
      <dsp:nvSpPr>
        <dsp:cNvPr id="0" name=""/>
        <dsp:cNvSpPr/>
      </dsp:nvSpPr>
      <dsp:spPr>
        <a:xfrm>
          <a:off x="2055390" y="3934221"/>
          <a:ext cx="411078" cy="7722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34221"/>
          <a:ext cx="5590663" cy="7722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600" b="1" kern="1200" dirty="0"/>
            <a:t>Буџетска резерва </a:t>
          </a:r>
          <a:r>
            <a:rPr lang="sr-Cyrl-RS" sz="16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600" kern="1200" dirty="0"/>
        </a:p>
      </dsp:txBody>
      <dsp:txXfrm>
        <a:off x="2630900" y="3934221"/>
        <a:ext cx="5590663" cy="772200"/>
      </dsp:txXfrm>
    </dsp:sp>
    <dsp:sp modelId="{320B77C6-F8A0-4CEB-8B55-79E4A1BAF9E9}">
      <dsp:nvSpPr>
        <dsp:cNvPr id="0" name=""/>
        <dsp:cNvSpPr/>
      </dsp:nvSpPr>
      <dsp:spPr>
        <a:xfrm>
          <a:off x="0" y="4991721"/>
          <a:ext cx="2055390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Капитални издаци</a:t>
          </a:r>
          <a:endParaRPr lang="en-US" sz="1600" b="1" kern="1200" dirty="0"/>
        </a:p>
      </dsp:txBody>
      <dsp:txXfrm>
        <a:off x="0" y="4991721"/>
        <a:ext cx="2055390" cy="316800"/>
      </dsp:txXfrm>
    </dsp:sp>
    <dsp:sp modelId="{803A06C6-F698-48F4-A91D-0B2B17EECBA4}">
      <dsp:nvSpPr>
        <dsp:cNvPr id="0" name=""/>
        <dsp:cNvSpPr/>
      </dsp:nvSpPr>
      <dsp:spPr>
        <a:xfrm>
          <a:off x="2055390" y="4764021"/>
          <a:ext cx="411078" cy="77220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64021"/>
          <a:ext cx="5590663" cy="7722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600" b="1" kern="1200" dirty="0"/>
            <a:t>Капитални издаци </a:t>
          </a:r>
          <a:r>
            <a:rPr lang="sr-Cyrl-RS" sz="1600" kern="1200" dirty="0"/>
            <a:t>су трошкови за изградњу нових, или инвестиционо одржавање постојећих објеката, набавку опреме, машина</a:t>
          </a:r>
          <a:r>
            <a:rPr lang="en-US" sz="1600" kern="1200" dirty="0"/>
            <a:t>,</a:t>
          </a:r>
          <a:r>
            <a:rPr lang="sr-Cyrl-RS" sz="1600" kern="1200" dirty="0"/>
            <a:t> земљишта и слично.</a:t>
          </a:r>
          <a:endParaRPr lang="en-US" sz="1600" kern="1200" dirty="0"/>
        </a:p>
      </dsp:txBody>
      <dsp:txXfrm>
        <a:off x="2630900" y="4764021"/>
        <a:ext cx="5590663" cy="772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58279-1E71-4973-AA3D-EFC78FB35DF3}">
      <dsp:nvSpPr>
        <dsp:cNvPr id="0" name=""/>
        <dsp:cNvSpPr/>
      </dsp:nvSpPr>
      <dsp:spPr>
        <a:xfrm>
          <a:off x="1417125" y="525850"/>
          <a:ext cx="4243889" cy="4243889"/>
        </a:xfrm>
        <a:prstGeom prst="blockArc">
          <a:avLst>
            <a:gd name="adj1" fmla="val 13500000"/>
            <a:gd name="adj2" fmla="val 16200000"/>
            <a:gd name="adj3" fmla="val 3432"/>
          </a:avLst>
        </a:prstGeom>
        <a:solidFill>
          <a:schemeClr val="accent3">
            <a:hueOff val="-280837"/>
            <a:satOff val="-7592"/>
            <a:lumOff val="-15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84431-F906-455C-AAF5-4FBEC1E13C27}">
      <dsp:nvSpPr>
        <dsp:cNvPr id="0" name=""/>
        <dsp:cNvSpPr/>
      </dsp:nvSpPr>
      <dsp:spPr>
        <a:xfrm>
          <a:off x="1542819" y="388393"/>
          <a:ext cx="4243889" cy="4243889"/>
        </a:xfrm>
        <a:prstGeom prst="blockArc">
          <a:avLst>
            <a:gd name="adj1" fmla="val 10369771"/>
            <a:gd name="adj2" fmla="val 13192869"/>
            <a:gd name="adj3" fmla="val 3432"/>
          </a:avLst>
        </a:prstGeom>
        <a:solidFill>
          <a:schemeClr val="accent3">
            <a:hueOff val="-240718"/>
            <a:satOff val="-6507"/>
            <a:lumOff val="-134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1559005" y="625897"/>
          <a:ext cx="4243889" cy="4243889"/>
        </a:xfrm>
        <a:prstGeom prst="blockArc">
          <a:avLst>
            <a:gd name="adj1" fmla="val 8283082"/>
            <a:gd name="adj2" fmla="val 10762390"/>
            <a:gd name="adj3" fmla="val 3432"/>
          </a:avLst>
        </a:prstGeom>
        <a:solidFill>
          <a:schemeClr val="accent3">
            <a:hueOff val="-200598"/>
            <a:satOff val="-5423"/>
            <a:lumOff val="-112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1438141" y="502153"/>
          <a:ext cx="4243889" cy="4243889"/>
        </a:xfrm>
        <a:prstGeom prst="blockArc">
          <a:avLst>
            <a:gd name="adj1" fmla="val 5382853"/>
            <a:gd name="adj2" fmla="val 7997870"/>
            <a:gd name="adj3" fmla="val 3432"/>
          </a:avLst>
        </a:prstGeom>
        <a:solidFill>
          <a:schemeClr val="accent3">
            <a:hueOff val="-160478"/>
            <a:satOff val="-4338"/>
            <a:lumOff val="-89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1490284" y="502545"/>
          <a:ext cx="4243889" cy="4243889"/>
        </a:xfrm>
        <a:prstGeom prst="blockArc">
          <a:avLst>
            <a:gd name="adj1" fmla="val 2854172"/>
            <a:gd name="adj2" fmla="val 5468809"/>
            <a:gd name="adj3" fmla="val 3432"/>
          </a:avLst>
        </a:prstGeom>
        <a:solidFill>
          <a:schemeClr val="accent3">
            <a:hueOff val="-120359"/>
            <a:satOff val="-3254"/>
            <a:lumOff val="-6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1407069" y="582961"/>
          <a:ext cx="4243889" cy="4243889"/>
        </a:xfrm>
        <a:prstGeom prst="blockArc">
          <a:avLst>
            <a:gd name="adj1" fmla="val 21529297"/>
            <a:gd name="adj2" fmla="val 2663395"/>
            <a:gd name="adj3" fmla="val 3432"/>
          </a:avLst>
        </a:prstGeom>
        <a:solidFill>
          <a:schemeClr val="accent3">
            <a:hueOff val="-80239"/>
            <a:satOff val="-2169"/>
            <a:lumOff val="-44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1406774" y="515425"/>
          <a:ext cx="4243889" cy="4243889"/>
        </a:xfrm>
        <a:prstGeom prst="blockArc">
          <a:avLst>
            <a:gd name="adj1" fmla="val 18924217"/>
            <a:gd name="adj2" fmla="val 40629"/>
            <a:gd name="adj3" fmla="val 3432"/>
          </a:avLst>
        </a:prstGeom>
        <a:solidFill>
          <a:schemeClr val="accent3">
            <a:hueOff val="-40120"/>
            <a:satOff val="-1085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1417125" y="525850"/>
          <a:ext cx="4243889" cy="4243889"/>
        </a:xfrm>
        <a:prstGeom prst="blockArc">
          <a:avLst>
            <a:gd name="adj1" fmla="val 16200000"/>
            <a:gd name="adj2" fmla="val 18900000"/>
            <a:gd name="adj3" fmla="val 34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2587403" y="1672553"/>
          <a:ext cx="1903334" cy="1950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>
              <a:solidFill>
                <a:schemeClr val="bg1"/>
              </a:solidFill>
            </a:rPr>
            <a:t>Укупни расходи и издаци </a:t>
          </a:r>
          <a:r>
            <a:rPr lang="sr-Latn-RS" sz="1600" kern="1200" dirty="0">
              <a:solidFill>
                <a:schemeClr val="bg1"/>
              </a:solidFill>
            </a:rPr>
            <a:t>4</a:t>
          </a:r>
          <a:r>
            <a:rPr lang="en-US" sz="1600" kern="1200" dirty="0">
              <a:solidFill>
                <a:schemeClr val="bg1"/>
              </a:solidFill>
            </a:rPr>
            <a:t>.978.518.080</a:t>
          </a:r>
        </a:p>
      </dsp:txBody>
      <dsp:txXfrm>
        <a:off x="2866140" y="1958195"/>
        <a:ext cx="1345860" cy="1379199"/>
      </dsp:txXfrm>
    </dsp:sp>
    <dsp:sp modelId="{73F305AC-CFDC-45B1-8AB8-6FABD1C99179}">
      <dsp:nvSpPr>
        <dsp:cNvPr id="0" name=""/>
        <dsp:cNvSpPr/>
      </dsp:nvSpPr>
      <dsp:spPr>
        <a:xfrm>
          <a:off x="2803516" y="-150401"/>
          <a:ext cx="1471107" cy="1425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Коришћење услуга </a:t>
          </a:r>
          <a:r>
            <a:rPr lang="sr-Cyrl-RS" sz="1000" kern="1200" dirty="0">
              <a:solidFill>
                <a:schemeClr val="bg1"/>
              </a:solidFill>
            </a:rPr>
            <a:t>и роба</a:t>
          </a:r>
          <a:r>
            <a:rPr lang="en-US" sz="1000" kern="1200" dirty="0">
              <a:solidFill>
                <a:schemeClr val="bg1"/>
              </a:solidFill>
            </a:rPr>
            <a:t> 1.770.528</a:t>
          </a:r>
          <a:r>
            <a:rPr lang="sr-Latn-RS" sz="1000" kern="1200" dirty="0">
              <a:solidFill>
                <a:schemeClr val="bg1"/>
              </a:solidFill>
            </a:rPr>
            <a:t>.</a:t>
          </a:r>
          <a:r>
            <a:rPr lang="en-US" sz="1000" kern="1200" dirty="0">
              <a:solidFill>
                <a:schemeClr val="bg1"/>
              </a:solidFill>
            </a:rPr>
            <a:t>620</a:t>
          </a:r>
          <a:endParaRPr lang="sr-Cyrl-RS" sz="1000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018955" y="58333"/>
        <a:ext cx="1040229" cy="1007860"/>
      </dsp:txXfrm>
    </dsp:sp>
    <dsp:sp modelId="{A14630AA-C1BD-4A7E-B665-0A7C9B6C19C9}">
      <dsp:nvSpPr>
        <dsp:cNvPr id="0" name=""/>
        <dsp:cNvSpPr/>
      </dsp:nvSpPr>
      <dsp:spPr>
        <a:xfrm>
          <a:off x="4346433" y="541940"/>
          <a:ext cx="1334660" cy="1262320"/>
        </a:xfrm>
        <a:prstGeom prst="ellipse">
          <a:avLst/>
        </a:prstGeom>
        <a:solidFill>
          <a:schemeClr val="accent3">
            <a:hueOff val="-40120"/>
            <a:satOff val="-1085"/>
            <a:lumOff val="-22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Донације, дотације и трансфери   </a:t>
          </a:r>
          <a:r>
            <a:rPr lang="en-US" sz="1000" kern="1200" dirty="0">
              <a:solidFill>
                <a:schemeClr val="bg1"/>
              </a:solidFill>
            </a:rPr>
            <a:t>797.192.463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541889" y="726802"/>
        <a:ext cx="943748" cy="892596"/>
      </dsp:txXfrm>
    </dsp:sp>
    <dsp:sp modelId="{E43F7264-94BE-4E7E-8A98-A0D70BB3AF06}">
      <dsp:nvSpPr>
        <dsp:cNvPr id="0" name=""/>
        <dsp:cNvSpPr/>
      </dsp:nvSpPr>
      <dsp:spPr>
        <a:xfrm>
          <a:off x="4880634" y="2059142"/>
          <a:ext cx="1466940" cy="1205749"/>
        </a:xfrm>
        <a:prstGeom prst="ellipse">
          <a:avLst/>
        </a:prstGeom>
        <a:solidFill>
          <a:schemeClr val="accent3">
            <a:hueOff val="-80239"/>
            <a:satOff val="-2169"/>
            <a:lumOff val="-44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Расходи за запослене</a:t>
          </a:r>
          <a:r>
            <a:rPr lang="en-US" sz="1000" kern="1200" dirty="0">
              <a:solidFill>
                <a:schemeClr val="bg1"/>
              </a:solidFill>
            </a:rPr>
            <a:t> 1.009.126.500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095462" y="2235720"/>
        <a:ext cx="1037284" cy="852593"/>
      </dsp:txXfrm>
    </dsp:sp>
    <dsp:sp modelId="{115526CD-270E-4C52-A164-15F2B6F9FE39}">
      <dsp:nvSpPr>
        <dsp:cNvPr id="0" name=""/>
        <dsp:cNvSpPr/>
      </dsp:nvSpPr>
      <dsp:spPr>
        <a:xfrm>
          <a:off x="4409442" y="3575565"/>
          <a:ext cx="1219767" cy="1176497"/>
        </a:xfrm>
        <a:prstGeom prst="ellipse">
          <a:avLst/>
        </a:prstGeom>
        <a:solidFill>
          <a:schemeClr val="accent3">
            <a:hueOff val="-120359"/>
            <a:satOff val="-3254"/>
            <a:lumOff val="-67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Социјална заштита </a:t>
          </a:r>
          <a:r>
            <a:rPr lang="en-US" sz="1000" kern="1200" dirty="0">
              <a:solidFill>
                <a:schemeClr val="bg1"/>
              </a:solidFill>
            </a:rPr>
            <a:t>1</a:t>
          </a:r>
          <a:r>
            <a:rPr lang="sr-Cyrl-RS" sz="1000" kern="1200" dirty="0">
              <a:solidFill>
                <a:schemeClr val="bg1"/>
              </a:solidFill>
            </a:rPr>
            <a:t>6</a:t>
          </a:r>
          <a:r>
            <a:rPr lang="en-US" sz="1000" kern="1200" dirty="0">
              <a:solidFill>
                <a:schemeClr val="bg1"/>
              </a:solidFill>
            </a:rPr>
            <a:t>2.222</a:t>
          </a:r>
          <a:r>
            <a:rPr lang="sr-Cyrl-RS" sz="1000" kern="1200" dirty="0">
              <a:solidFill>
                <a:schemeClr val="bg1"/>
              </a:solidFill>
            </a:rPr>
            <a:t>.</a:t>
          </a:r>
          <a:r>
            <a:rPr lang="en-US" sz="1000" kern="1200" dirty="0">
              <a:solidFill>
                <a:schemeClr val="bg1"/>
              </a:solidFill>
            </a:rPr>
            <a:t>472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588073" y="3747859"/>
        <a:ext cx="862505" cy="831909"/>
      </dsp:txXfrm>
    </dsp:sp>
    <dsp:sp modelId="{5101AD7C-EA94-402A-A388-0FD916639D60}">
      <dsp:nvSpPr>
        <dsp:cNvPr id="0" name=""/>
        <dsp:cNvSpPr/>
      </dsp:nvSpPr>
      <dsp:spPr>
        <a:xfrm>
          <a:off x="2976838" y="4107953"/>
          <a:ext cx="1187299" cy="1203301"/>
        </a:xfrm>
        <a:prstGeom prst="ellipse">
          <a:avLst/>
        </a:prstGeom>
        <a:solidFill>
          <a:schemeClr val="accent3">
            <a:hueOff val="-160478"/>
            <a:satOff val="-4338"/>
            <a:lumOff val="-89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Субвенције </a:t>
          </a:r>
          <a:r>
            <a:rPr lang="sr-Cyrl-RS" sz="1000" kern="1200" dirty="0">
              <a:solidFill>
                <a:schemeClr val="bg1"/>
              </a:solidFill>
            </a:rPr>
            <a:t>3</a:t>
          </a:r>
          <a:r>
            <a:rPr lang="en-US" sz="1000" kern="1200" dirty="0">
              <a:solidFill>
                <a:schemeClr val="bg1"/>
              </a:solidFill>
            </a:rPr>
            <a:t>46.</a:t>
          </a:r>
          <a:r>
            <a:rPr lang="sr-Cyrl-RS" sz="1000" kern="1200" dirty="0">
              <a:solidFill>
                <a:schemeClr val="bg1"/>
              </a:solidFill>
            </a:rPr>
            <a:t>3</a:t>
          </a:r>
          <a:r>
            <a:rPr lang="en-US" sz="1000" kern="1200" dirty="0">
              <a:solidFill>
                <a:schemeClr val="bg1"/>
              </a:solidFill>
            </a:rPr>
            <a:t>62</a:t>
          </a:r>
          <a:r>
            <a:rPr lang="sr-Cyrl-RS" sz="1000" kern="1200" dirty="0">
              <a:solidFill>
                <a:schemeClr val="bg1"/>
              </a:solidFill>
            </a:rPr>
            <a:t>.000 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150714" y="4284172"/>
        <a:ext cx="839547" cy="850863"/>
      </dsp:txXfrm>
    </dsp:sp>
    <dsp:sp modelId="{4F05B281-B6DB-45BB-A427-1BF92AADC139}">
      <dsp:nvSpPr>
        <dsp:cNvPr id="0" name=""/>
        <dsp:cNvSpPr/>
      </dsp:nvSpPr>
      <dsp:spPr>
        <a:xfrm>
          <a:off x="1437523" y="3507280"/>
          <a:ext cx="1384647" cy="1269329"/>
        </a:xfrm>
        <a:prstGeom prst="ellipse">
          <a:avLst/>
        </a:prstGeom>
        <a:solidFill>
          <a:schemeClr val="accent3">
            <a:hueOff val="-200598"/>
            <a:satOff val="-5423"/>
            <a:lumOff val="-112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Средства резерве </a:t>
          </a:r>
          <a:r>
            <a:rPr lang="en-US" sz="1000" kern="1200" dirty="0">
              <a:solidFill>
                <a:schemeClr val="bg1"/>
              </a:solidFill>
            </a:rPr>
            <a:t>14.000.000</a:t>
          </a:r>
          <a:r>
            <a:rPr lang="sr-Cyrl-RS" sz="1000" kern="1200" dirty="0">
              <a:solidFill>
                <a:schemeClr val="bg1"/>
              </a:solidFill>
            </a:rPr>
            <a:t> 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640300" y="3693169"/>
        <a:ext cx="979093" cy="897551"/>
      </dsp:txXfrm>
    </dsp:sp>
    <dsp:sp modelId="{2D6C03BD-4023-431E-84F6-C080A9961C8A}">
      <dsp:nvSpPr>
        <dsp:cNvPr id="0" name=""/>
        <dsp:cNvSpPr/>
      </dsp:nvSpPr>
      <dsp:spPr>
        <a:xfrm>
          <a:off x="914684" y="2106317"/>
          <a:ext cx="1361717" cy="1328682"/>
        </a:xfrm>
        <a:prstGeom prst="ellipse">
          <a:avLst/>
        </a:prstGeom>
        <a:solidFill>
          <a:schemeClr val="accent3">
            <a:hueOff val="-240718"/>
            <a:satOff val="-6507"/>
            <a:lumOff val="-134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Капитални издаци </a:t>
          </a:r>
          <a:r>
            <a:rPr lang="en-US" sz="1000" kern="1200" dirty="0">
              <a:solidFill>
                <a:schemeClr val="bg1"/>
              </a:solidFill>
            </a:rPr>
            <a:t>548.999.815</a:t>
          </a:r>
          <a:r>
            <a:rPr lang="sr-Cyrl-RS" sz="1000" kern="1200" dirty="0">
              <a:solidFill>
                <a:schemeClr val="bg1"/>
              </a:solidFill>
            </a:rPr>
            <a:t> 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114103" y="2300898"/>
        <a:ext cx="962879" cy="939520"/>
      </dsp:txXfrm>
    </dsp:sp>
    <dsp:sp modelId="{50EA3429-81EF-4020-9D53-DAC735F89AB1}">
      <dsp:nvSpPr>
        <dsp:cNvPr id="0" name=""/>
        <dsp:cNvSpPr/>
      </dsp:nvSpPr>
      <dsp:spPr>
        <a:xfrm>
          <a:off x="1379330" y="499747"/>
          <a:ext cx="1370092" cy="1346706"/>
        </a:xfrm>
        <a:prstGeom prst="ellipse">
          <a:avLst/>
        </a:prstGeom>
        <a:solidFill>
          <a:schemeClr val="accent3">
            <a:hueOff val="-280837"/>
            <a:satOff val="-7592"/>
            <a:lumOff val="-156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solidFill>
                <a:schemeClr val="bg1"/>
              </a:solidFill>
            </a:rPr>
            <a:t>Остали расходи 32</a:t>
          </a:r>
          <a:r>
            <a:rPr lang="en-US" sz="1000" kern="1200" dirty="0">
              <a:solidFill>
                <a:schemeClr val="bg1"/>
              </a:solidFill>
            </a:rPr>
            <a:t>9</a:t>
          </a:r>
          <a:r>
            <a:rPr lang="sr-Cyrl-RS" sz="1000" kern="1200" dirty="0">
              <a:solidFill>
                <a:schemeClr val="bg1"/>
              </a:solidFill>
            </a:rPr>
            <a:t>.</a:t>
          </a:r>
          <a:r>
            <a:rPr lang="en-US" sz="1000" kern="1200" dirty="0">
              <a:solidFill>
                <a:schemeClr val="bg1"/>
              </a:solidFill>
            </a:rPr>
            <a:t>586</a:t>
          </a:r>
          <a:r>
            <a:rPr lang="sr-Cyrl-RS" sz="1000" kern="1200" dirty="0">
              <a:solidFill>
                <a:schemeClr val="bg1"/>
              </a:solidFill>
            </a:rPr>
            <a:t>.21</a:t>
          </a:r>
          <a:r>
            <a:rPr lang="en-US" sz="1000" kern="1200" dirty="0">
              <a:solidFill>
                <a:schemeClr val="bg1"/>
              </a:solidFill>
            </a:rPr>
            <a:t>0</a:t>
          </a:r>
          <a:r>
            <a:rPr lang="sr-Cyrl-RS" sz="1000" kern="1200" dirty="0">
              <a:solidFill>
                <a:schemeClr val="bg1"/>
              </a:solidFill>
            </a:rPr>
            <a:t> динара</a:t>
          </a:r>
          <a:r>
            <a:rPr lang="sr-Latn-CS" sz="1000" kern="1200" dirty="0">
              <a:solidFill>
                <a:schemeClr val="bg1"/>
              </a:solidFill>
            </a:rPr>
            <a:t> </a:t>
          </a:r>
          <a:r>
            <a:rPr lang="sr-Cyrl-RS" sz="1000" kern="1200" dirty="0">
              <a:solidFill>
                <a:schemeClr val="bg1"/>
              </a:solidFill>
            </a:rPr>
            <a:t>и отплата камата 500.000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579975" y="696968"/>
        <a:ext cx="968802" cy="95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3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4" tIns="45912" rIns="91824" bIns="459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824" tIns="45912" rIns="91824" bIns="459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3"/>
            <a:ext cx="2945660" cy="496411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7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73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45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3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23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5327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76297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2166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76095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09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0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0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7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ГРАД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СМЕДЕРЕВО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162668"/>
            <a:ext cx="5826719" cy="1210548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2023. 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6B8F3-DFDF-4422-8A87-594EFA816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88640"/>
            <a:ext cx="1512168" cy="21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chemeClr val="accent1">
                    <a:lumMod val="75000"/>
                  </a:schemeClr>
                </a:solidFill>
              </a:rPr>
              <a:t>Како</a:t>
            </a:r>
            <a:r>
              <a:rPr lang="sr-Cyrl-RS" sz="2800" b="1" dirty="0"/>
              <a:t> </a:t>
            </a:r>
            <a:r>
              <a:rPr lang="sr-Cyrl-RS" sz="2800" b="1" dirty="0">
                <a:solidFill>
                  <a:schemeClr val="accent1">
                    <a:lumMod val="75000"/>
                  </a:schemeClr>
                </a:solidFill>
              </a:rPr>
              <a:t>се пуни градска каса?</a:t>
            </a:r>
            <a:endParaRPr lang="sr-Latn-R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836712"/>
            <a:ext cx="8286808" cy="5904656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</a:t>
            </a:r>
            <a:r>
              <a:rPr lang="sr-Cyrl-RS" sz="1600" dirty="0"/>
              <a:t>буџета</a:t>
            </a:r>
            <a:r>
              <a:rPr lang="sr-Cyrl-RS" sz="1600" b="1" dirty="0"/>
              <a:t> </a:t>
            </a:r>
            <a:r>
              <a:rPr lang="sr-Cyrl-RS" sz="1600" dirty="0"/>
              <a:t>града Смедерева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202</a:t>
            </a:r>
            <a:r>
              <a:rPr lang="sr-Latn-RS" sz="1600" dirty="0"/>
              <a:t>3</a:t>
            </a:r>
            <a:r>
              <a:rPr lang="sr-Cyrl-RS" sz="1600" dirty="0"/>
              <a:t>. годину са средствима из осталих извора корисника буџетских средстава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600" dirty="0"/>
              <a:t>Одлуком о буџету града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>
                <a:solidFill>
                  <a:schemeClr val="tx2"/>
                </a:solidFill>
              </a:rPr>
              <a:t>Смедерева</a:t>
            </a:r>
            <a:r>
              <a:rPr lang="sr-Cyrl-RS" sz="1600" dirty="0"/>
              <a:t> за 202</a:t>
            </a:r>
            <a:r>
              <a:rPr lang="sr-Latn-RS" sz="1600" dirty="0"/>
              <a:t>3</a:t>
            </a:r>
            <a:r>
              <a:rPr lang="sr-Cyrl-RS" sz="1600" dirty="0"/>
              <a:t>. годину планирана су средства из буџета града у укупном износу од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sr-Latn-RS" sz="1600" dirty="0">
                <a:solidFill>
                  <a:schemeClr val="tx2"/>
                </a:solidFill>
              </a:rPr>
              <a:t>4</a:t>
            </a:r>
            <a:r>
              <a:rPr lang="sr-Cyrl-RS" sz="1600" dirty="0">
                <a:solidFill>
                  <a:schemeClr val="tx2"/>
                </a:solidFill>
              </a:rPr>
              <a:t>.</a:t>
            </a:r>
            <a:r>
              <a:rPr lang="sr-Latn-RS" sz="1600" dirty="0">
                <a:solidFill>
                  <a:schemeClr val="tx2"/>
                </a:solidFill>
              </a:rPr>
              <a:t>547</a:t>
            </a:r>
            <a:r>
              <a:rPr lang="sr-Cyrl-RS" sz="1600" dirty="0">
                <a:solidFill>
                  <a:schemeClr val="tx2"/>
                </a:solidFill>
              </a:rPr>
              <a:t>.000.000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динара</a:t>
            </a:r>
            <a:r>
              <a:rPr lang="sr-Latn-RS" sz="1600" dirty="0"/>
              <a:t>, </a:t>
            </a:r>
            <a:r>
              <a:rPr lang="sr-Cyrl-RS" sz="1600" dirty="0"/>
              <a:t>пренета средства из ранијих година у износу од </a:t>
            </a:r>
            <a:r>
              <a:rPr lang="sr-Latn-RS" sz="1600" dirty="0"/>
              <a:t>4</a:t>
            </a:r>
            <a:r>
              <a:rPr lang="sr-Latn-RS" sz="1600" dirty="0">
                <a:solidFill>
                  <a:schemeClr val="tx2"/>
                </a:solidFill>
              </a:rPr>
              <a:t>30</a:t>
            </a:r>
            <a:r>
              <a:rPr lang="sr-Cyrl-RS" sz="1600" dirty="0">
                <a:solidFill>
                  <a:schemeClr val="tx2"/>
                </a:solidFill>
              </a:rPr>
              <a:t>.</a:t>
            </a:r>
            <a:r>
              <a:rPr lang="en-US" sz="1600" dirty="0">
                <a:solidFill>
                  <a:schemeClr val="tx2"/>
                </a:solidFill>
              </a:rPr>
              <a:t>150</a:t>
            </a:r>
            <a:r>
              <a:rPr lang="sr-Cyrl-RS" sz="1600" dirty="0">
                <a:solidFill>
                  <a:schemeClr val="tx2"/>
                </a:solidFill>
              </a:rPr>
              <a:t>.</a:t>
            </a:r>
            <a:r>
              <a:rPr lang="sr-Latn-RS" sz="1600" dirty="0">
                <a:solidFill>
                  <a:schemeClr val="tx2"/>
                </a:solidFill>
              </a:rPr>
              <a:t>0</a:t>
            </a:r>
            <a:r>
              <a:rPr lang="en-US" sz="1600" dirty="0">
                <a:solidFill>
                  <a:schemeClr val="tx2"/>
                </a:solidFill>
              </a:rPr>
              <a:t>8</a:t>
            </a:r>
            <a:r>
              <a:rPr lang="sr-Cyrl-RS" sz="1600" dirty="0">
                <a:solidFill>
                  <a:schemeClr val="tx2"/>
                </a:solidFill>
              </a:rPr>
              <a:t>0</a:t>
            </a:r>
            <a:r>
              <a:rPr lang="sr-Cyrl-RS" sz="1600" dirty="0"/>
              <a:t> динара и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средства из осталих извора </a:t>
            </a:r>
            <a:r>
              <a:rPr lang="sr-Latn-RS" sz="1600" dirty="0">
                <a:solidFill>
                  <a:schemeClr val="tx2"/>
                </a:solidFill>
              </a:rPr>
              <a:t>1</a:t>
            </a:r>
            <a:r>
              <a:rPr lang="sr-Cyrl-RS" sz="1600" dirty="0">
                <a:solidFill>
                  <a:schemeClr val="tx2"/>
                </a:solidFill>
              </a:rPr>
              <a:t>.</a:t>
            </a:r>
            <a:r>
              <a:rPr lang="en-US" sz="1600" dirty="0">
                <a:solidFill>
                  <a:schemeClr val="tx2"/>
                </a:solidFill>
              </a:rPr>
              <a:t>368</a:t>
            </a:r>
            <a:r>
              <a:rPr lang="sr-Cyrl-RS" sz="1600" dirty="0">
                <a:solidFill>
                  <a:schemeClr val="tx2"/>
                </a:solidFill>
              </a:rPr>
              <a:t>.0</a:t>
            </a:r>
            <a:r>
              <a:rPr lang="en-US" sz="1600" dirty="0">
                <a:solidFill>
                  <a:schemeClr val="tx2"/>
                </a:solidFill>
              </a:rPr>
              <a:t>0</a:t>
            </a:r>
            <a:r>
              <a:rPr lang="sr-Latn-RS" sz="1600" dirty="0">
                <a:solidFill>
                  <a:schemeClr val="tx2"/>
                </a:solidFill>
              </a:rPr>
              <a:t>0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98978812"/>
              </p:ext>
            </p:extLst>
          </p:nvPr>
        </p:nvGraphicFramePr>
        <p:xfrm>
          <a:off x="251520" y="5301208"/>
          <a:ext cx="835292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  <a:r>
              <a:rPr lang="sr-Cyrl-RS" sz="4400" b="1" dirty="0">
                <a:solidFill>
                  <a:srgbClr val="FF0000"/>
                </a:solidFill>
              </a:rPr>
              <a:t>.9</a:t>
            </a:r>
            <a:r>
              <a:rPr lang="sr-Latn-RS" sz="4400" b="1" dirty="0">
                <a:solidFill>
                  <a:srgbClr val="FF0000"/>
                </a:solidFill>
              </a:rPr>
              <a:t>78</a:t>
            </a:r>
            <a:r>
              <a:rPr lang="sr-Cyrl-RS" sz="4400" b="1" dirty="0">
                <a:solidFill>
                  <a:srgbClr val="FF0000"/>
                </a:solidFill>
              </a:rPr>
              <a:t>.</a:t>
            </a:r>
            <a:r>
              <a:rPr lang="sr-Latn-RS" sz="4400" b="1" dirty="0">
                <a:solidFill>
                  <a:srgbClr val="FF0000"/>
                </a:solidFill>
              </a:rPr>
              <a:t>51</a:t>
            </a:r>
            <a:r>
              <a:rPr lang="en-US" sz="4400" b="1" dirty="0">
                <a:solidFill>
                  <a:srgbClr val="FF0000"/>
                </a:solidFill>
              </a:rPr>
              <a:t>8</a:t>
            </a:r>
            <a:r>
              <a:rPr lang="sr-Cyrl-RS" sz="4400" b="1" dirty="0">
                <a:solidFill>
                  <a:srgbClr val="FF0000"/>
                </a:solidFill>
              </a:rPr>
              <a:t>.0</a:t>
            </a:r>
            <a:r>
              <a:rPr lang="sr-Latn-RS" sz="4400" b="1" dirty="0">
                <a:solidFill>
                  <a:srgbClr val="FF0000"/>
                </a:solidFill>
              </a:rPr>
              <a:t>80</a:t>
            </a:r>
            <a:r>
              <a:rPr lang="sr-Cyrl-RS" sz="3600" b="1" dirty="0"/>
              <a:t> 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Шта су приходи и примања буџета?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587594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6"/>
            <a:ext cx="8229600" cy="984367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Структура планираних прихода и примања за 2023. годину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61216446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solidFill>
                  <a:schemeClr val="accent1">
                    <a:lumMod val="75000"/>
                  </a:schemeClr>
                </a:solidFill>
              </a:rPr>
              <a:t>Структура планираних прихода и примања за 2023. годину</a:t>
            </a:r>
            <a:endParaRPr lang="en-US" sz="2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005144"/>
              </p:ext>
            </p:extLst>
          </p:nvPr>
        </p:nvGraphicFramePr>
        <p:xfrm>
          <a:off x="609599" y="1700808"/>
          <a:ext cx="7053263" cy="470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2839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На шта се троше јавна средства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и издаци морају одговарати приходима и примањима. Укупни планирани расходи и издаци у 202</a:t>
            </a:r>
            <a:r>
              <a:rPr lang="sr-Latn-RS" sz="1600" dirty="0"/>
              <a:t>3</a:t>
            </a:r>
            <a:r>
              <a:rPr lang="sr-Cyrl-RS" sz="1600" dirty="0"/>
              <a:t>. години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</a:t>
            </a:r>
            <a:r>
              <a:rPr lang="sr-Cyrl-RS" sz="1600" dirty="0"/>
              <a:t> представљају све трошкове града за плате буџетских корисника, набавку роба и услуга, субвенције, дотације и трансфере, социјалну помоћ и остале трошкове које град 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r>
              <a:rPr lang="sr-Cyrl-RS" b="1" dirty="0"/>
              <a:t>.</a:t>
            </a:r>
            <a:r>
              <a:rPr lang="sr-Latn-RS" b="1" dirty="0"/>
              <a:t>978</a:t>
            </a:r>
            <a:r>
              <a:rPr lang="sr-Cyrl-RS" b="1" dirty="0"/>
              <a:t>.</a:t>
            </a:r>
            <a:r>
              <a:rPr lang="sr-Latn-RS" b="1" dirty="0"/>
              <a:t>51</a:t>
            </a:r>
            <a:r>
              <a:rPr lang="en-US" b="1" dirty="0"/>
              <a:t>8</a:t>
            </a:r>
            <a:r>
              <a:rPr lang="sr-Cyrl-RS" b="1" dirty="0"/>
              <a:t>.</a:t>
            </a:r>
            <a:r>
              <a:rPr lang="en-US" b="1" dirty="0"/>
              <a:t>0</a:t>
            </a:r>
            <a:r>
              <a:rPr lang="sr-Latn-RS" b="1" dirty="0"/>
              <a:t>80</a:t>
            </a:r>
            <a:r>
              <a:rPr lang="sr-Cyrl-RS" b="1" dirty="0"/>
              <a:t>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Шта су расходи и издаци буџета?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366238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Структура планираних расхода и издатака буџета за 2023. годину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911167"/>
              </p:ext>
            </p:extLst>
          </p:nvPr>
        </p:nvGraphicFramePr>
        <p:xfrm>
          <a:off x="609600" y="1412776"/>
          <a:ext cx="71307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>
                <a:solidFill>
                  <a:schemeClr val="accent1">
                    <a:lumMod val="75000"/>
                  </a:schemeClr>
                </a:solidFill>
              </a:rPr>
              <a:t>Структура планираних расхода и издатака буџета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3200" b="1" dirty="0">
                <a:solidFill>
                  <a:schemeClr val="accent1">
                    <a:lumMod val="75000"/>
                  </a:schemeClr>
                </a:solidFill>
              </a:rPr>
              <a:t>за 20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r-Cyrl-RS" sz="3200" b="1" dirty="0">
                <a:solidFill>
                  <a:schemeClr val="accent1">
                    <a:lumMod val="75000"/>
                  </a:schemeClr>
                </a:solidFill>
              </a:rPr>
              <a:t>3. годину</a:t>
            </a:r>
            <a:br>
              <a:rPr lang="sr-Cyrl-RS" sz="3200" b="1" dirty="0"/>
            </a:b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816226"/>
              </p:ext>
            </p:extLst>
          </p:nvPr>
        </p:nvGraphicFramePr>
        <p:xfrm>
          <a:off x="609599" y="1700808"/>
          <a:ext cx="7053264" cy="4705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Расходи и издаци буџета по програмима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35506"/>
              </p:ext>
            </p:extLst>
          </p:nvPr>
        </p:nvGraphicFramePr>
        <p:xfrm>
          <a:off x="395536" y="620689"/>
          <a:ext cx="8424936" cy="62739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15584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369696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639656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765013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2023. годину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97.602.000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r>
                        <a:rPr lang="sr-Latn-RS" sz="1200" dirty="0"/>
                        <a:t>,</a:t>
                      </a:r>
                      <a:r>
                        <a:rPr lang="sr-Cyrl-RS" sz="1200" dirty="0"/>
                        <a:t>96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539.442.4</a:t>
                      </a:r>
                      <a:r>
                        <a:rPr lang="en-US" sz="1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  <a:r>
                        <a:rPr lang="sr-Latn-RS" sz="1200" dirty="0"/>
                        <a:t>,</a:t>
                      </a:r>
                      <a:r>
                        <a:rPr lang="sr-Cyrl-RS" sz="1200" dirty="0"/>
                        <a:t>8</a:t>
                      </a:r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17</a:t>
                      </a:r>
                      <a:r>
                        <a:rPr lang="sr-Cyrl-RS" sz="1200" dirty="0"/>
                        <a:t>.</a:t>
                      </a:r>
                      <a:r>
                        <a:rPr lang="en-US" sz="1200" dirty="0"/>
                        <a:t>0</a:t>
                      </a:r>
                      <a:r>
                        <a:rPr lang="sr-Cyrl-RS" sz="1200" dirty="0"/>
                        <a:t>00.0</a:t>
                      </a:r>
                      <a:r>
                        <a:rPr lang="en-US" sz="1200" dirty="0"/>
                        <a:t>0</a:t>
                      </a:r>
                      <a:r>
                        <a:rPr lang="sr-Cyrl-RS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0,</a:t>
                      </a:r>
                      <a:r>
                        <a:rPr lang="sr-Cyrl-RS" sz="1200" dirty="0"/>
                        <a:t>34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34.749.736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0,</a:t>
                      </a:r>
                      <a:r>
                        <a:rPr lang="sr-Cyrl-RS" sz="1200" dirty="0"/>
                        <a:t>69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79.47</a:t>
                      </a:r>
                      <a:r>
                        <a:rPr lang="en-US" sz="1200" dirty="0"/>
                        <a:t>3</a:t>
                      </a:r>
                      <a:r>
                        <a:rPr lang="sr-Cyrl-RS" sz="1200" dirty="0"/>
                        <a:t>.6</a:t>
                      </a:r>
                      <a:r>
                        <a:rPr lang="en-US" sz="1200" dirty="0"/>
                        <a:t>3</a:t>
                      </a:r>
                      <a:r>
                        <a:rPr lang="sr-Cyrl-RS" sz="1200" dirty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r>
                        <a:rPr lang="sr-Latn-RS" sz="1200" dirty="0"/>
                        <a:t>,</a:t>
                      </a:r>
                      <a:r>
                        <a:rPr lang="sr-Cyrl-RS" sz="1200" dirty="0"/>
                        <a:t>59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381131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607.</a:t>
                      </a:r>
                      <a:r>
                        <a:rPr lang="en-US" sz="1200" dirty="0"/>
                        <a:t>7</a:t>
                      </a:r>
                      <a:r>
                        <a:rPr lang="sr-Cyrl-RS" sz="1200" dirty="0"/>
                        <a:t>47.510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12</a:t>
                      </a:r>
                      <a:r>
                        <a:rPr lang="sr-Latn-RS" sz="1200" dirty="0"/>
                        <a:t>,</a:t>
                      </a:r>
                      <a:r>
                        <a:rPr lang="sr-Cyrl-RS" sz="1200" dirty="0"/>
                        <a:t>2</a:t>
                      </a:r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452974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394.739.425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7</a:t>
                      </a:r>
                      <a:r>
                        <a:rPr lang="sr-Latn-RS" sz="1200" dirty="0"/>
                        <a:t>,</a:t>
                      </a:r>
                      <a:r>
                        <a:rPr lang="en-US" sz="1200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704.526.278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1</a:t>
                      </a:r>
                      <a:r>
                        <a:rPr lang="sr-Cyrl-RS" sz="1200" dirty="0"/>
                        <a:t>4</a:t>
                      </a:r>
                      <a:r>
                        <a:rPr lang="en-US" sz="1200" dirty="0"/>
                        <a:t>,</a:t>
                      </a:r>
                      <a:r>
                        <a:rPr lang="sr-Cyrl-RS" sz="1200" dirty="0"/>
                        <a:t>1</a:t>
                      </a:r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398.5</a:t>
                      </a:r>
                      <a:r>
                        <a:rPr lang="en-US" sz="1200" dirty="0"/>
                        <a:t>00</a:t>
                      </a:r>
                      <a:r>
                        <a:rPr lang="sr-Cyrl-RS" sz="1200" dirty="0"/>
                        <a:t>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8</a:t>
                      </a:r>
                      <a:r>
                        <a:rPr lang="sr-Latn-RS" sz="1200" dirty="0"/>
                        <a:t>,</a:t>
                      </a:r>
                      <a:r>
                        <a:rPr lang="sr-Cyrl-RS" sz="1200" dirty="0"/>
                        <a:t>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189.084.394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3,</a:t>
                      </a:r>
                      <a:r>
                        <a:rPr lang="sr-Cyrl-RS" sz="1200" dirty="0"/>
                        <a:t>79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305.598.116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r>
                        <a:rPr lang="sr-Latn-RS" sz="1200" dirty="0"/>
                        <a:t>,</a:t>
                      </a:r>
                      <a:r>
                        <a:rPr lang="sr-Cyrl-RS" sz="1200" dirty="0"/>
                        <a:t>1</a:t>
                      </a:r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79.352.600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1</a:t>
                      </a:r>
                      <a:r>
                        <a:rPr lang="sr-Latn-RS" sz="1200" dirty="0"/>
                        <a:t>,</a:t>
                      </a:r>
                      <a:r>
                        <a:rPr lang="sr-Cyrl-RS" sz="1200" dirty="0"/>
                        <a:t>5</a:t>
                      </a:r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397.161.845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7,</a:t>
                      </a:r>
                      <a:r>
                        <a:rPr lang="sr-Cyrl-RS" sz="1200" dirty="0"/>
                        <a:t>9</a:t>
                      </a:r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308.7</a:t>
                      </a:r>
                      <a:r>
                        <a:rPr lang="en-US" sz="1200" dirty="0"/>
                        <a:t>0</a:t>
                      </a:r>
                      <a:r>
                        <a:rPr lang="sr-Cyrl-RS" sz="1200" dirty="0"/>
                        <a:t>4.</a:t>
                      </a:r>
                      <a:r>
                        <a:rPr lang="en-US" sz="1200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6</a:t>
                      </a:r>
                      <a:r>
                        <a:rPr lang="sr-Latn-RS" sz="1200" dirty="0"/>
                        <a:t>,</a:t>
                      </a:r>
                      <a:r>
                        <a:rPr lang="sr-Cyrl-RS" sz="1200" dirty="0"/>
                        <a:t>2</a:t>
                      </a:r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7</a:t>
                      </a:r>
                      <a:r>
                        <a:rPr lang="sr-Cyrl-RS" sz="1200" dirty="0"/>
                        <a:t>20.809.704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sr-Cyrl-RS" sz="1200" dirty="0"/>
                        <a:t>4</a:t>
                      </a:r>
                      <a:r>
                        <a:rPr lang="sr-Latn-RS" sz="1200" dirty="0"/>
                        <a:t>,</a:t>
                      </a:r>
                      <a:r>
                        <a:rPr lang="sr-Cyrl-RS" sz="1200" dirty="0"/>
                        <a:t>4</a:t>
                      </a:r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717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69.275.261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1,</a:t>
                      </a:r>
                      <a:r>
                        <a:rPr lang="en-US" sz="1200" dirty="0"/>
                        <a:t>3</a:t>
                      </a:r>
                      <a:r>
                        <a:rPr lang="sr-Cyrl-RS" sz="1200" dirty="0"/>
                        <a:t>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452974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/>
                        <a:t>34.751.107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200" dirty="0"/>
                        <a:t>0,</a:t>
                      </a:r>
                      <a:r>
                        <a:rPr lang="sr-Cyrl-RS" sz="1200" dirty="0"/>
                        <a:t>69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</a:t>
                      </a:r>
                      <a:r>
                        <a:rPr lang="en-US" sz="1400" dirty="0"/>
                        <a:t> </a:t>
                      </a:r>
                      <a:r>
                        <a:rPr lang="sr-Cyrl-RS" sz="1400" dirty="0"/>
                        <a:t>и издаци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dirty="0"/>
                        <a:t>4</a:t>
                      </a:r>
                      <a:r>
                        <a:rPr lang="en-US" dirty="0"/>
                        <a:t>.9</a:t>
                      </a:r>
                      <a:r>
                        <a:rPr lang="sr-Cyrl-RS" dirty="0"/>
                        <a:t>78.518.</a:t>
                      </a:r>
                      <a:r>
                        <a:rPr lang="en-US" dirty="0"/>
                        <a:t>0</a:t>
                      </a:r>
                      <a:r>
                        <a:rPr lang="sr-Cyrl-RS" dirty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/>
                        <a:t>100,00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>
                <a:solidFill>
                  <a:schemeClr val="accent1">
                    <a:lumMod val="75000"/>
                  </a:schemeClr>
                </a:solidFill>
              </a:rPr>
              <a:t>Структура расхода и издатака по буџетским програмима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169312"/>
              </p:ext>
            </p:extLst>
          </p:nvPr>
        </p:nvGraphicFramePr>
        <p:xfrm>
          <a:off x="457200" y="1182762"/>
          <a:ext cx="8075240" cy="534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8DB1B-E616-46E3-AAC8-8CD123C76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7462"/>
            <a:ext cx="4192479" cy="2032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68797B-4C08-4F09-B494-9ABBCB973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2" y="87463"/>
            <a:ext cx="4412192" cy="20328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067652-5B66-4A59-AB5C-E2FF368828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25142"/>
            <a:ext cx="4196168" cy="19963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18C309-7252-4352-99C8-714319702C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2" y="2276872"/>
            <a:ext cx="8803571" cy="23042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07064C-FD60-4837-B1A1-E31ABAFE96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8" y="4718574"/>
            <a:ext cx="4412192" cy="200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7715205" cy="1352024"/>
          </a:xfrm>
        </p:spPr>
        <p:txBody>
          <a:bodyPr>
            <a:normAutofit fontScale="90000"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Расходи и издаци буџета расподељени по директним и индиректним буџетским корисницима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221217"/>
              </p:ext>
            </p:extLst>
          </p:nvPr>
        </p:nvGraphicFramePr>
        <p:xfrm>
          <a:off x="467544" y="1454192"/>
          <a:ext cx="7920880" cy="485513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96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12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</a:t>
                      </a:r>
                      <a:r>
                        <a:rPr lang="en-US" sz="1200" dirty="0"/>
                        <a:t>2</a:t>
                      </a:r>
                      <a:r>
                        <a:rPr lang="sr-Latn-RS" sz="1200" dirty="0"/>
                        <a:t>3</a:t>
                      </a:r>
                      <a:r>
                        <a:rPr lang="sr-Cyrl-RS" sz="1200" dirty="0"/>
                        <a:t>. годину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Скупштина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r-Cyrl-R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града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52.011.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Градоначелник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60.81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0,1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7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Градско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веће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1.902.732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Градска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.76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.0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1.843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Градско</a:t>
                      </a: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правобранилаштво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27.053.297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0,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Предшколска установа „Наша радост“ Смедерево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680.037.748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13,66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Регионални центар за професионални развој запослених у образовању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22.583.394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="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Установа за дневни боравак деце и омладине са сметњама у развоју „Сунце“ 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14.299.64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Установе културе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340.641.865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6,8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8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sr-Cyrl-R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Месне заједнице</a:t>
                      </a:r>
                      <a:endParaRPr lang="en-US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55.555.028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sr-Latn-R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sr-Cyrl-R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Latn-RS" sz="1200" dirty="0">
                          <a:effectLst/>
                          <a:latin typeface="Times New Roman"/>
                          <a:ea typeface="Times New Roman"/>
                        </a:rPr>
                        <a:t>978.518.080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>
                <a:solidFill>
                  <a:schemeClr val="accent1">
                    <a:lumMod val="75000"/>
                  </a:schemeClr>
                </a:solidFill>
              </a:rPr>
              <a:t>Најважнији капитални пројекти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40713"/>
              </p:ext>
            </p:extLst>
          </p:nvPr>
        </p:nvGraphicFramePr>
        <p:xfrm>
          <a:off x="539552" y="980729"/>
          <a:ext cx="8064899" cy="555476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468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85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</a:t>
                      </a:r>
                      <a:r>
                        <a:rPr lang="sr-Latn-RS" sz="1500" dirty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</a:t>
                      </a:r>
                      <a:r>
                        <a:rPr lang="sr-Latn-RS" sz="1500" dirty="0">
                          <a:effectLst/>
                        </a:rPr>
                        <a:t>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</a:t>
                      </a:r>
                      <a:r>
                        <a:rPr lang="sr-Latn-RS" sz="1500" dirty="0">
                          <a:effectLst/>
                        </a:rPr>
                        <a:t>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вртића</a:t>
                      </a:r>
                      <a:endParaRPr lang="en-US" sz="12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23.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00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Реконструкција котларнице и унутрашњих гасних инсталација у вртићу „Дизниленд“ на Сењаку</a:t>
                      </a:r>
                      <a:endParaRPr lang="en-US" sz="12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4.293.000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469847"/>
                  </a:ext>
                </a:extLst>
              </a:tr>
              <a:tr h="382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Реконструкција дечијих игралишта на територији града Смедерева</a:t>
                      </a:r>
                      <a:endParaRPr lang="en-US" sz="12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9060216"/>
                  </a:ext>
                </a:extLst>
              </a:tr>
              <a:tr h="2981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Набавка опреме за кориснике у области културе</a:t>
                      </a:r>
                      <a:endParaRPr lang="en-US" sz="12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8.650.000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0322867"/>
                  </a:ext>
                </a:extLst>
              </a:tr>
              <a:tr h="309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Набавка опреме за Предшколску установу „Наша радост“ Смедерево</a:t>
                      </a:r>
                      <a:endParaRPr lang="en-US" sz="11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24.773.208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пројектне документације и изградња трансфер станице за сакупљање</a:t>
                      </a:r>
                      <a:r>
                        <a:rPr lang="sr-Cyrl-RS" sz="1100" b="0" baseline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комуналног отпада</a:t>
                      </a:r>
                      <a:endParaRPr lang="en-US" sz="11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323.138.030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18.284.257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пројектне документације и реализација пројеката</a:t>
                      </a:r>
                      <a:r>
                        <a:rPr lang="sr-Cyrl-RS" sz="1100" b="0" baseline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по Програму за рад Савета за координацију послова безбедности саобраћаја на путевима града Смедерева</a:t>
                      </a:r>
                      <a:endParaRPr lang="en-US" sz="11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14.006.000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Набавка опреме по Програму за рад Савета за координацију послова безбедности саобраћаја на путевима града Смедерева</a:t>
                      </a:r>
                      <a:endParaRPr lang="en-US" sz="11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10.740.000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Капитална улагања у месне заједнице</a:t>
                      </a:r>
                      <a:r>
                        <a:rPr lang="en-U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</a:t>
                      </a:r>
                      <a:r>
                        <a:rPr lang="sr-Cyrl-R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(самодопринос)</a:t>
                      </a:r>
                      <a:endParaRPr lang="en-US" sz="11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4.138.768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Прибављање непокретности у јавну својину града Смедерева-грађевинско земљиште КП број 10935/7 (део касарне)</a:t>
                      </a:r>
                      <a:endParaRPr lang="en-US" sz="11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31.955.099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13.314.624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техничке документације</a:t>
                      </a:r>
                      <a:r>
                        <a:rPr lang="sr-Cyrl-RS" sz="1100" b="0" baseline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за пројекте које реализује град Смедерево</a:t>
                      </a:r>
                      <a:endParaRPr lang="en-US" sz="11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Набавка опреме за кориснике у области културе</a:t>
                      </a:r>
                      <a:endParaRPr lang="en-US" sz="11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9.340.000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5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Капитална улагања у објекте и пословни простор у својини града</a:t>
                      </a:r>
                      <a:endParaRPr lang="en-US" sz="1100" b="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10.064.650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r-Cyrl-RS" sz="2800" dirty="0">
                <a:solidFill>
                  <a:schemeClr val="tx1"/>
                </a:solidFill>
              </a:rPr>
              <a:t>Најважнији пројекти</a:t>
            </a:r>
            <a:r>
              <a:rPr lang="sr-Latn-RS" sz="2800" dirty="0">
                <a:solidFill>
                  <a:schemeClr val="tx1"/>
                </a:solidFill>
              </a:rPr>
              <a:t> </a:t>
            </a:r>
            <a:r>
              <a:rPr lang="sr-Cyrl-RS" sz="2800" dirty="0">
                <a:solidFill>
                  <a:schemeClr val="tx1"/>
                </a:solidFill>
              </a:rPr>
              <a:t>од интереса за локалну заједницу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05846"/>
              </p:ext>
            </p:extLst>
          </p:nvPr>
        </p:nvGraphicFramePr>
        <p:xfrm>
          <a:off x="467543" y="1268761"/>
          <a:ext cx="7910536" cy="477260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369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8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5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Опис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</a:t>
                      </a:r>
                      <a:r>
                        <a:rPr lang="sr-Latn-RS" sz="1500" dirty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</a:t>
                      </a:r>
                      <a:r>
                        <a:rPr lang="sr-Latn-RS" sz="1500" dirty="0">
                          <a:effectLst/>
                        </a:rPr>
                        <a:t>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</a:t>
                      </a:r>
                      <a:r>
                        <a:rPr lang="sr-Latn-RS" sz="1500" dirty="0">
                          <a:effectLst/>
                        </a:rPr>
                        <a:t>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Мере подршке руралном развоју (комасација, субвенције у пољопривреди, накнада за одводњавање)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effectLst/>
                          <a:latin typeface="Times New Roman"/>
                          <a:ea typeface="Times New Roman"/>
                        </a:rPr>
                        <a:t>79.473.634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Спровођење активности из области друштвене бриге за јавно здравље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77.200.000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022552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Управљање</a:t>
                      </a:r>
                      <a:r>
                        <a:rPr lang="sr-Cyrl-RS" sz="12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осталим врстама отпада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207.000.000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Организација саобраћаја и саобраћајна инфраструктура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394.739.425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Пројекат Центра за културу „Смедеревска јесен“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15.000.000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37">
                <a:tc>
                  <a:txBody>
                    <a:bodyPr/>
                    <a:lstStyle/>
                    <a:p>
                      <a:r>
                        <a:rPr lang="sr-Cyrl-R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Пројекат Центра за културу-Позоришни фестивал Театар у Тврђави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7.630.000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513">
                <a:tc>
                  <a:txBody>
                    <a:bodyPr/>
                    <a:lstStyle/>
                    <a:p>
                      <a:r>
                        <a:rPr lang="sr-Cyrl-RS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Пројекат Центра за културу-Позоришни фестивал „Нушићеви дани“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11.700.000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2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Пројекат Регионалног завода за заштиту споменика културе –Реализација пројекта конзерваторско-рестаураторски радови на  обнови</a:t>
                      </a:r>
                      <a:r>
                        <a:rPr lang="sr-Cyrl-RS" sz="12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Варошког бедема између Куле 10 и Куле 11 Смедеревске тврђаве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81193"/>
              </p:ext>
            </p:extLst>
          </p:nvPr>
        </p:nvGraphicFramePr>
        <p:xfrm>
          <a:off x="683568" y="1807410"/>
          <a:ext cx="7812868" cy="111753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10040167"/>
                    </a:ext>
                  </a:extLst>
                </a:gridCol>
                <a:gridCol w="1029914">
                  <a:extLst>
                    <a:ext uri="{9D8B030D-6E8A-4147-A177-3AD203B41FA5}">
                      <a16:colId xmlns:a16="http://schemas.microsoft.com/office/drawing/2014/main" val="645688804"/>
                    </a:ext>
                  </a:extLst>
                </a:gridCol>
                <a:gridCol w="1231237">
                  <a:extLst>
                    <a:ext uri="{9D8B030D-6E8A-4147-A177-3AD203B41FA5}">
                      <a16:colId xmlns:a16="http://schemas.microsoft.com/office/drawing/2014/main" val="2922408054"/>
                    </a:ext>
                  </a:extLst>
                </a:gridCol>
                <a:gridCol w="1231237">
                  <a:extLst>
                    <a:ext uri="{9D8B030D-6E8A-4147-A177-3AD203B41FA5}">
                      <a16:colId xmlns:a16="http://schemas.microsoft.com/office/drawing/2014/main" val="2231571748"/>
                    </a:ext>
                  </a:extLst>
                </a:gridCol>
              </a:tblGrid>
              <a:tr h="1117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Пројекат</a:t>
                      </a:r>
                      <a:r>
                        <a:rPr lang="sr-Cyrl-RS" sz="1200" b="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„Обезбеђивање животних услова-социјална заштита угрожених лица (Локални акциони план за социјално укључивање Рома и Ромкиња у Смедереву, Локални акциони план за родну равноправност и Стратегија развоја социјалне заштите града Смедерева)“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effectLst/>
                          <a:latin typeface="Times New Roman"/>
                          <a:ea typeface="Times New Roman"/>
                        </a:rPr>
                        <a:t>7.295.000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335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21740"/>
              </p:ext>
            </p:extLst>
          </p:nvPr>
        </p:nvGraphicFramePr>
        <p:xfrm>
          <a:off x="683568" y="980728"/>
          <a:ext cx="7812868" cy="82950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1308938023"/>
                    </a:ext>
                  </a:extLst>
                </a:gridCol>
                <a:gridCol w="1029914">
                  <a:extLst>
                    <a:ext uri="{9D8B030D-6E8A-4147-A177-3AD203B41FA5}">
                      <a16:colId xmlns:a16="http://schemas.microsoft.com/office/drawing/2014/main" val="3365075821"/>
                    </a:ext>
                  </a:extLst>
                </a:gridCol>
                <a:gridCol w="1231237">
                  <a:extLst>
                    <a:ext uri="{9D8B030D-6E8A-4147-A177-3AD203B41FA5}">
                      <a16:colId xmlns:a16="http://schemas.microsoft.com/office/drawing/2014/main" val="152522015"/>
                    </a:ext>
                  </a:extLst>
                </a:gridCol>
                <a:gridCol w="1231237">
                  <a:extLst>
                    <a:ext uri="{9D8B030D-6E8A-4147-A177-3AD203B41FA5}">
                      <a16:colId xmlns:a16="http://schemas.microsoft.com/office/drawing/2014/main" val="591854264"/>
                    </a:ext>
                  </a:extLst>
                </a:gridCol>
              </a:tblGrid>
              <a:tr h="829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Пројекат „Унапређење искуства за посетиоце Смедерева и Доњег Подунавља, унапређењем производа културног наслеђа и туристичке услуге“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10.248.736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449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00267"/>
              </p:ext>
            </p:extLst>
          </p:nvPr>
        </p:nvGraphicFramePr>
        <p:xfrm>
          <a:off x="683568" y="2832872"/>
          <a:ext cx="7812868" cy="7315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1308938023"/>
                    </a:ext>
                  </a:extLst>
                </a:gridCol>
                <a:gridCol w="1029914">
                  <a:extLst>
                    <a:ext uri="{9D8B030D-6E8A-4147-A177-3AD203B41FA5}">
                      <a16:colId xmlns:a16="http://schemas.microsoft.com/office/drawing/2014/main" val="3365075821"/>
                    </a:ext>
                  </a:extLst>
                </a:gridCol>
                <a:gridCol w="1231237">
                  <a:extLst>
                    <a:ext uri="{9D8B030D-6E8A-4147-A177-3AD203B41FA5}">
                      <a16:colId xmlns:a16="http://schemas.microsoft.com/office/drawing/2014/main" val="152522015"/>
                    </a:ext>
                  </a:extLst>
                </a:gridCol>
                <a:gridCol w="1231237">
                  <a:extLst>
                    <a:ext uri="{9D8B030D-6E8A-4147-A177-3AD203B41FA5}">
                      <a16:colId xmlns:a16="http://schemas.microsoft.com/office/drawing/2014/main" val="591854264"/>
                    </a:ext>
                  </a:extLst>
                </a:gridCol>
              </a:tblGrid>
              <a:tr h="696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Пројекат „Сервис подршке и услуга у области социјалне заштите за маргинализоване групе грађана са територије града Смедерева“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200" b="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sr-Cyrl-RS" sz="1200" b="0" dirty="0">
                          <a:effectLst/>
                          <a:latin typeface="Times New Roman"/>
                          <a:ea typeface="Times New Roman"/>
                        </a:rPr>
                        <a:t>.000.000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449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08563"/>
              </p:ext>
            </p:extLst>
          </p:nvPr>
        </p:nvGraphicFramePr>
        <p:xfrm>
          <a:off x="683568" y="3573016"/>
          <a:ext cx="7812868" cy="72008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1308938023"/>
                    </a:ext>
                  </a:extLst>
                </a:gridCol>
                <a:gridCol w="1029914">
                  <a:extLst>
                    <a:ext uri="{9D8B030D-6E8A-4147-A177-3AD203B41FA5}">
                      <a16:colId xmlns:a16="http://schemas.microsoft.com/office/drawing/2014/main" val="3365075821"/>
                    </a:ext>
                  </a:extLst>
                </a:gridCol>
                <a:gridCol w="1231237">
                  <a:extLst>
                    <a:ext uri="{9D8B030D-6E8A-4147-A177-3AD203B41FA5}">
                      <a16:colId xmlns:a16="http://schemas.microsoft.com/office/drawing/2014/main" val="152522015"/>
                    </a:ext>
                  </a:extLst>
                </a:gridCol>
                <a:gridCol w="1231237">
                  <a:extLst>
                    <a:ext uri="{9D8B030D-6E8A-4147-A177-3AD203B41FA5}">
                      <a16:colId xmlns:a16="http://schemas.microsoft.com/office/drawing/2014/main" val="59185426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Подршка локалним спортским организацијама, удружењима и савезима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b="0" dirty="0">
                          <a:effectLst/>
                          <a:latin typeface="Times New Roman"/>
                          <a:ea typeface="Times New Roman"/>
                        </a:rPr>
                        <a:t>250.000.000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554497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82081"/>
              </p:ext>
            </p:extLst>
          </p:nvPr>
        </p:nvGraphicFramePr>
        <p:xfrm>
          <a:off x="683568" y="4293096"/>
          <a:ext cx="7812868" cy="115212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1308938023"/>
                    </a:ext>
                  </a:extLst>
                </a:gridCol>
                <a:gridCol w="1029914">
                  <a:extLst>
                    <a:ext uri="{9D8B030D-6E8A-4147-A177-3AD203B41FA5}">
                      <a16:colId xmlns:a16="http://schemas.microsoft.com/office/drawing/2014/main" val="3365075821"/>
                    </a:ext>
                  </a:extLst>
                </a:gridCol>
                <a:gridCol w="1231237">
                  <a:extLst>
                    <a:ext uri="{9D8B030D-6E8A-4147-A177-3AD203B41FA5}">
                      <a16:colId xmlns:a16="http://schemas.microsoft.com/office/drawing/2014/main" val="152522015"/>
                    </a:ext>
                  </a:extLst>
                </a:gridCol>
                <a:gridCol w="1231237">
                  <a:extLst>
                    <a:ext uri="{9D8B030D-6E8A-4147-A177-3AD203B41FA5}">
                      <a16:colId xmlns:a16="http://schemas.microsoft.com/office/drawing/2014/main" val="59185426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Пројекат „Корачајмо заједно“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Times New Roman"/>
                          <a:ea typeface="Times New Roman"/>
                        </a:rPr>
                        <a:t>1.488.530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544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580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34074"/>
            <a:ext cx="8280920" cy="5589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града Смедерева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2023. годину, исту можете преузети на следећем линку интернет странице града: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https://smederevo.ls.gov.rs/wp-content/uploads/2023/07/2023-07-07-Odluke-o-budzetu-grada-Smedereva-za-2023.-godinu.zip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градска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202</a:t>
            </a:r>
            <a:r>
              <a:rPr lang="sr-Latn-RS" dirty="0"/>
              <a:t>3</a:t>
            </a:r>
            <a:r>
              <a:rPr lang="sr-Cyrl-RS" dirty="0"/>
              <a:t>. годину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202</a:t>
            </a:r>
            <a:r>
              <a:rPr lang="sr-Latn-RS" dirty="0"/>
              <a:t>3</a:t>
            </a:r>
            <a:r>
              <a:rPr lang="sr-Cyrl-RS" dirty="0"/>
              <a:t>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 useBgFill="1">
        <p:nvSpPr>
          <p:cNvPr id="3" name="TextBox 2"/>
          <p:cNvSpPr txBox="1"/>
          <p:nvPr/>
        </p:nvSpPr>
        <p:spPr>
          <a:xfrm>
            <a:off x="251520" y="352603"/>
            <a:ext cx="8511480" cy="64633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			</a:t>
            </a:r>
            <a:endParaRPr lang="en-US" dirty="0"/>
          </a:p>
          <a:p>
            <a:r>
              <a:rPr lang="en-US" dirty="0"/>
              <a:t>			</a:t>
            </a:r>
          </a:p>
          <a:p>
            <a:r>
              <a:rPr lang="en-US" dirty="0"/>
              <a:t>			</a:t>
            </a:r>
            <a:r>
              <a:rPr lang="sr-Cyrl-RS" b="1" dirty="0"/>
              <a:t>Драги суграђани и суграђанке,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	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	</a:t>
            </a:r>
          </a:p>
          <a:p>
            <a:pPr algn="just"/>
            <a:r>
              <a:rPr lang="en-US" dirty="0"/>
              <a:t>	</a:t>
            </a:r>
            <a:r>
              <a:rPr lang="sr-Cyrl-RS" dirty="0"/>
              <a:t>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  <a:endParaRPr lang="en-US" dirty="0"/>
          </a:p>
          <a:p>
            <a:pPr algn="just"/>
            <a:endParaRPr lang="sr-Cyrl-RS" dirty="0"/>
          </a:p>
          <a:p>
            <a:pPr algn="just"/>
            <a:r>
              <a:rPr lang="en-US" dirty="0"/>
              <a:t>	</a:t>
            </a:r>
            <a:r>
              <a:rPr lang="sr-Cyrl-RS" dirty="0"/>
              <a:t>Грађански буџет представља сажет и јасан приказ Одлуке о буџету града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/>
              <a:t>Смедерева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</a:t>
            </a:r>
            <a:r>
              <a:rPr lang="sr-Latn-RS" dirty="0"/>
              <a:t>3</a:t>
            </a:r>
            <a:r>
              <a:rPr lang="sr-Cyrl-RS" dirty="0"/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1"/>
            <a:ext cx="2160240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404664"/>
            <a:ext cx="8075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n-US" dirty="0">
              <a:solidFill>
                <a:prstClr val="black"/>
              </a:solidFill>
            </a:endParaRPr>
          </a:p>
          <a:p>
            <a:pPr lvl="0" algn="just"/>
            <a:endParaRPr lang="en-US" dirty="0">
              <a:solidFill>
                <a:prstClr val="black"/>
              </a:solidFill>
            </a:endParaRPr>
          </a:p>
          <a:p>
            <a:pPr lvl="0" algn="just"/>
            <a:r>
              <a:rPr lang="sr-Cyrl-RS" dirty="0">
                <a:solidFill>
                  <a:prstClr val="black"/>
                </a:solidFill>
              </a:rPr>
              <a:t>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града, као и о начину планирања, расподеле и трошења буџетских средстава.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 algn="just"/>
            <a:r>
              <a:rPr lang="sr-Cyrl-RS" dirty="0">
                <a:solidFill>
                  <a:prstClr val="black"/>
                </a:solidFill>
              </a:rPr>
              <a:t>	</a:t>
            </a:r>
            <a:r>
              <a:rPr lang="ru-RU" dirty="0">
                <a:solidFill>
                  <a:prstClr val="black"/>
                </a:solidFill>
              </a:rPr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Смедерева у заједничком постављању циљева, дефинисању приоритета и планирању развоја нашег града.</a:t>
            </a:r>
          </a:p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lvl="0" algn="just"/>
            <a:endParaRPr lang="en-US" dirty="0">
              <a:solidFill>
                <a:prstClr val="black"/>
              </a:solidFill>
            </a:endParaRPr>
          </a:p>
          <a:p>
            <a:pPr lvl="0" algn="just"/>
            <a:r>
              <a:rPr lang="sr-Cyrl-RS" dirty="0">
                <a:solidFill>
                  <a:prstClr val="black"/>
                </a:solidFill>
              </a:rPr>
              <a:t>                                                                                ГРАДОНАЧЕЛНИК</a:t>
            </a:r>
          </a:p>
          <a:p>
            <a:pPr lvl="0" algn="just"/>
            <a:r>
              <a:rPr lang="sr-Cyrl-RS" dirty="0">
                <a:solidFill>
                  <a:prstClr val="black"/>
                </a:solidFill>
              </a:rPr>
              <a:t>                                                                                ГРАДА СМЕДЕРЕВА</a:t>
            </a:r>
          </a:p>
          <a:p>
            <a:pPr lvl="0" algn="just"/>
            <a:r>
              <a:rPr lang="sr-Cyrl-RS" dirty="0">
                <a:solidFill>
                  <a:prstClr val="black"/>
                </a:solidFill>
              </a:rPr>
              <a:t>                                                                                      Јован Беч</a:t>
            </a:r>
            <a:endParaRPr lang="en-US" dirty="0">
              <a:solidFill>
                <a:prstClr val="black"/>
              </a:solidFill>
            </a:endParaRPr>
          </a:p>
          <a:p>
            <a:pPr lvl="0" algn="r"/>
            <a:endParaRPr lang="sr-Cyrl-RS" dirty="0">
              <a:solidFill>
                <a:prstClr val="black"/>
              </a:solidFill>
            </a:endParaRPr>
          </a:p>
          <a:p>
            <a:pPr lvl="0" algn="r"/>
            <a:r>
              <a:rPr lang="sr-Cyrl-R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89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038600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града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Градоначелник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Градско правобранилаштво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2" y="1520824"/>
            <a:ext cx="4141786" cy="483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средстава: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sr-Cyrl-RS" altLang="en-US" sz="1600" dirty="0">
                <a:cs typeface="Calibri" panose="020F0502020204030204" pitchFamily="34" charset="0"/>
              </a:rPr>
              <a:t>Н</a:t>
            </a:r>
            <a:r>
              <a:rPr lang="ru-RU" altLang="en-US" sz="1600" dirty="0">
                <a:cs typeface="Calibri" panose="020F0502020204030204" pitchFamily="34" charset="0"/>
              </a:rPr>
              <a:t>ародна библиотека Смедерево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Музеј у Смедереву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Центар за културу Смедерево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Историјски архив у Смедереву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Регионални завод за заштиту споменика културе Смедерево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Предшколска установа «Наша радост» Смедерево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    -Регионални центар за професионални развој запослених у образовању Смедерево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     -Установа за дневни боравак деце и омладине са сметњама у развоју «Сунце»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 -Месне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    -Туристичка организација града Смедерева у ликвидацији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4329112"/>
            <a:ext cx="40386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Образовне институције (20 основних школа и </a:t>
            </a:r>
            <a:r>
              <a:rPr lang="sr-Latn-CS" altLang="en-US" sz="1600" dirty="0">
                <a:cs typeface="Calibri" panose="020F0502020204030204" pitchFamily="34" charset="0"/>
              </a:rPr>
              <a:t>5</a:t>
            </a:r>
            <a:r>
              <a:rPr lang="ru-RU" altLang="en-US" sz="1600" dirty="0">
                <a:cs typeface="Calibri" panose="020F0502020204030204" pitchFamily="34" charset="0"/>
              </a:rPr>
              <a:t> средњих школа)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Здравствена институција (Дом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Како настаје буџет</a:t>
            </a:r>
            <a:r>
              <a:rPr lang="sr-Latn-R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града?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града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градског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Градоначелник и локална управа спроводе градску политику, а главна полуга те политике и развоја је управо буџет града.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град Смедерево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Ко учествује у буџетском процесу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7003072"/>
              </p:ext>
            </p:extLst>
          </p:nvPr>
        </p:nvGraphicFramePr>
        <p:xfrm>
          <a:off x="1524000" y="1772816"/>
          <a:ext cx="6504384" cy="426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224136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chemeClr val="accent1">
                    <a:lumMod val="75000"/>
                  </a:schemeClr>
                </a:solidFill>
              </a:rPr>
              <a:t>На основу чега се доноси буџет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8219872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10002</TotalTime>
  <Words>2573</Words>
  <Application>Microsoft Office PowerPoint</Application>
  <PresentationFormat>On-screen Show (4:3)</PresentationFormat>
  <Paragraphs>442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Times New Roman</vt:lpstr>
      <vt:lpstr>Trebuchet MS</vt:lpstr>
      <vt:lpstr>Wingdings</vt:lpstr>
      <vt:lpstr>Wingdings 3</vt:lpstr>
      <vt:lpstr>Custom Design</vt:lpstr>
      <vt:lpstr>Facet</vt:lpstr>
      <vt:lpstr>ГРАД СМЕДЕРЕВО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града?</vt:lpstr>
      <vt:lpstr>Ко учествује у буџетском процесу?</vt:lpstr>
      <vt:lpstr>На основу чега се доноси буџет?</vt:lpstr>
      <vt:lpstr>Како се пуни градска каса?</vt:lpstr>
      <vt:lpstr>Шта су приходи и примања буџета?</vt:lpstr>
      <vt:lpstr>Структура планираних прихода и примања за 2023. годину</vt:lpstr>
      <vt:lpstr>Структура планираних прихода и примања за 2023. годину</vt:lpstr>
      <vt:lpstr>На шта се троше јавна средства?</vt:lpstr>
      <vt:lpstr>PowerPoint Presentation</vt:lpstr>
      <vt:lpstr>Структура планираних расхода и издатака буџета за 2023. годину</vt:lpstr>
      <vt:lpstr>Структура планираних расхода и издатака буџета за 2023. годину </vt:lpstr>
      <vt:lpstr>Расходи и издаци буџета по програмима</vt:lpstr>
      <vt:lpstr>Структура расхода и издатака по буџетским програмима</vt:lpstr>
      <vt:lpstr>Расходи и издаци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Vesna Curcic</cp:lastModifiedBy>
  <cp:revision>851</cp:revision>
  <cp:lastPrinted>2023-08-03T07:16:46Z</cp:lastPrinted>
  <dcterms:created xsi:type="dcterms:W3CDTF">2006-08-16T00:00:00Z</dcterms:created>
  <dcterms:modified xsi:type="dcterms:W3CDTF">2023-08-04T07:07:36Z</dcterms:modified>
</cp:coreProperties>
</file>