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64" r:id="rId2"/>
    <p:sldId id="293" r:id="rId3"/>
    <p:sldId id="294" r:id="rId4"/>
    <p:sldId id="334" r:id="rId5"/>
    <p:sldId id="337" r:id="rId6"/>
    <p:sldId id="335" r:id="rId7"/>
    <p:sldId id="257" r:id="rId8"/>
    <p:sldId id="258" r:id="rId9"/>
    <p:sldId id="295" r:id="rId10"/>
    <p:sldId id="338" r:id="rId11"/>
    <p:sldId id="260" r:id="rId12"/>
    <p:sldId id="267" r:id="rId13"/>
    <p:sldId id="296" r:id="rId14"/>
    <p:sldId id="270" r:id="rId15"/>
    <p:sldId id="262" r:id="rId16"/>
    <p:sldId id="339" r:id="rId17"/>
    <p:sldId id="297" r:id="rId18"/>
    <p:sldId id="292" r:id="rId19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jana Knezevic" initials="MK [2]" lastIdx="2" clrIdx="0">
    <p:extLst>
      <p:ext uri="{19B8F6BF-5375-455C-9EA6-DF929625EA0E}">
        <p15:presenceInfo xmlns:p15="http://schemas.microsoft.com/office/powerpoint/2012/main" userId="S::Mirjana.Knezevic@skgo.org::6463789b-ecc1-4883-a416-af264ccb14d7" providerId="AD"/>
      </p:ext>
    </p:extLst>
  </p:cmAuthor>
  <p:cmAuthor id="2" name="Milena Radomirovic" initials="MR" lastIdx="41" clrIdx="1">
    <p:extLst>
      <p:ext uri="{19B8F6BF-5375-455C-9EA6-DF929625EA0E}">
        <p15:presenceInfo xmlns:p15="http://schemas.microsoft.com/office/powerpoint/2012/main" userId="S::Milena.Radomirovic@skgo.org::57de70e3-22e2-44bb-b6ab-2fc82a5ff1af" providerId="AD"/>
      </p:ext>
    </p:extLst>
  </p:cmAuthor>
  <p:cmAuthor id="3" name="Ivan Milivojevic" initials="IM" lastIdx="2" clrIdx="2">
    <p:extLst>
      <p:ext uri="{19B8F6BF-5375-455C-9EA6-DF929625EA0E}">
        <p15:presenceInfo xmlns:p15="http://schemas.microsoft.com/office/powerpoint/2012/main" userId="S::Ivan.Milivojevic@skgo.org::a2163fa8-579e-451d-8269-186d0d38edcf" providerId="AD"/>
      </p:ext>
    </p:extLst>
  </p:cmAuthor>
  <p:cmAuthor id="4" name="Vesna Curcic" initials="VC" lastIdx="1" clrIdx="3">
    <p:extLst>
      <p:ext uri="{19B8F6BF-5375-455C-9EA6-DF929625EA0E}">
        <p15:presenceInfo xmlns:p15="http://schemas.microsoft.com/office/powerpoint/2012/main" userId="S-1-5-21-1680265848-1287652258-2585448611-12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134" autoAdjust="0"/>
  </p:normalViewPr>
  <p:slideViewPr>
    <p:cSldViewPr>
      <p:cViewPr varScale="1">
        <p:scale>
          <a:sx n="79" d="100"/>
          <a:sy n="79" d="100"/>
        </p:scale>
        <p:origin x="85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9.2\gusd\finansije\Jazz\Budzet\2019\ZAVRSNI%20RACUN%20ZA%202018.%20GODINU\GRADJANSKI%20VODIC%20ZA%20ZAVRSNI%20RACUN%20ZA%202018.%20GODINU\Prilog%202%20-%20Tabele%20i%20grafici%2020.11.2019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9.2\gusd\finansije\Jazz\Budzet\2019\ZAVRSNI%20RACUN%20ZA%202018.%20GODINU\GRADJANSKI%20VODIC%20ZA%20ZAVRSNI%20RACUN%20ZA%202018.%20GODINU\Prilog%202%20-%20Tabele%20i%20grafici%2020.11.2019.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9.2\gusd\finansije\Jazz\Budzet\2023\Zavr&#353;ni%20za%202022.%20godinu\GRA&#272;ANSKI%20VODI&#268;\Prilog%202%20-%20Tabele%20i%20grafici%20za%20ZAVR&#352;NI%20RA&#268;UN%20ZA%202022.%20GODINU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остварења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остварења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7088460456132721"/>
          <c:y val="0.3028043410709868"/>
          <c:w val="0.62846713498254947"/>
          <c:h val="0.555537687200864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FEC-4FE0-BF33-5C01BFD657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FEC-4FE0-BF33-5C01BFD657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FEC-4FE0-BF33-5C01BFD657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FEC-4FE0-BF33-5C01BFD657A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FEC-4FE0-BF33-5C01BFD657A4}"/>
              </c:ext>
            </c:extLst>
          </c:dPt>
          <c:dLbls>
            <c:dLbl>
              <c:idx val="0"/>
              <c:layout>
                <c:manualLayout>
                  <c:x val="4.2935426600180368E-3"/>
                  <c:y val="-2.74613555658483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EC-4FE0-BF33-5C01BFD657A4}"/>
                </c:ext>
              </c:extLst>
            </c:dLbl>
            <c:dLbl>
              <c:idx val="1"/>
              <c:layout>
                <c:manualLayout>
                  <c:x val="-7.7056803084799633E-3"/>
                  <c:y val="6.76582108773838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53698843200154"/>
                      <c:h val="0.4473587545449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FEC-4FE0-BF33-5C01BFD657A4}"/>
                </c:ext>
              </c:extLst>
            </c:dLbl>
            <c:dLbl>
              <c:idx val="2"/>
              <c:layout>
                <c:manualLayout>
                  <c:x val="5.7352321700528175E-2"/>
                  <c:y val="-3.8152327499279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31690483134052"/>
                      <c:h val="0.148974044444980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FEC-4FE0-BF33-5C01BFD657A4}"/>
                </c:ext>
              </c:extLst>
            </c:dLbl>
            <c:dLbl>
              <c:idx val="3"/>
              <c:layout>
                <c:manualLayout>
                  <c:x val="-0.44381719646155343"/>
                  <c:y val="4.22370765104509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EC-4FE0-BF33-5C01BFD657A4}"/>
                </c:ext>
              </c:extLst>
            </c:dLbl>
            <c:dLbl>
              <c:idx val="4"/>
              <c:layout>
                <c:manualLayout>
                  <c:x val="3.9034411915767814E-2"/>
                  <c:y val="-4.0784313725490184E-2"/>
                </c:manualLayout>
              </c:layout>
              <c:tx>
                <c:rich>
                  <a:bodyPr/>
                  <a:lstStyle/>
                  <a:p>
                    <a:fld id="{15C2EB90-090F-41C9-91AF-2FC1CAF35A46}" type="CATEGORYNAME">
                      <a:rPr lang="sr-Cyrl-RS" smtClean="0"/>
                      <a:pPr/>
                      <a:t>[CATEGORY NAME]</a:t>
                    </a:fld>
                    <a:endParaRPr lang="sr-Latn-R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FEC-4FE0-BF33-5C01BFD657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primanja'!$C$6:$C$10</c:f>
              <c:strCache>
                <c:ptCount val="5"/>
                <c:pt idx="0">
                  <c:v>Порески приходи</c:v>
                </c:pt>
                <c:pt idx="1">
                  <c:v>Донације и трансфери од других нивоа власти</c:v>
                </c:pt>
                <c:pt idx="2">
                  <c:v>Други приходи</c:v>
                </c:pt>
                <c:pt idx="3">
                  <c:v>Примања од продаје нефинансијске имовине
и финансијске имовине</c:v>
                </c:pt>
                <c:pt idx="4">
                  <c:v>Меморандумске ставке </c:v>
                </c:pt>
              </c:strCache>
            </c:strRef>
          </c:cat>
          <c:val>
            <c:numRef>
              <c:f>'Prihodi i primanja'!$D$6:$D$10</c:f>
              <c:numCache>
                <c:formatCode>#,##0</c:formatCode>
                <c:ptCount val="5"/>
                <c:pt idx="0">
                  <c:v>3202458</c:v>
                </c:pt>
                <c:pt idx="1">
                  <c:v>477727</c:v>
                </c:pt>
                <c:pt idx="2">
                  <c:v>284212</c:v>
                </c:pt>
                <c:pt idx="3">
                  <c:v>164329</c:v>
                </c:pt>
                <c:pt idx="4">
                  <c:v>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EC-4FE0-BF33-5C01BFD657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259926873751053E-2"/>
          <c:y val="2.8559536167303844E-2"/>
          <c:w val="0.79880985139140581"/>
          <c:h val="0.580773830923867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'Prihodi i primanja'!$D$5</c:f>
              <c:strCache>
                <c:ptCount val="1"/>
                <c:pt idx="0">
                  <c:v>остварење</c:v>
                </c:pt>
              </c:strCache>
            </c:strRef>
          </c:tx>
          <c:invertIfNegative val="0"/>
          <c:cat>
            <c:strRef>
              <c:f>'Prihodi i primanja'!$C$6:$C$10</c:f>
              <c:strCache>
                <c:ptCount val="5"/>
                <c:pt idx="0">
                  <c:v>Порески приходи</c:v>
                </c:pt>
                <c:pt idx="1">
                  <c:v>Донације и трансфери од других нивоа власти</c:v>
                </c:pt>
                <c:pt idx="2">
                  <c:v>Други приходи</c:v>
                </c:pt>
                <c:pt idx="3">
                  <c:v>Примања од продаје нефинансијске имовине
и финансијске имовине</c:v>
                </c:pt>
                <c:pt idx="4">
                  <c:v>Меморандумске ставке </c:v>
                </c:pt>
              </c:strCache>
            </c:strRef>
          </c:cat>
          <c:val>
            <c:numRef>
              <c:f>'Prihodi i primanja'!$D$6:$D$10</c:f>
              <c:numCache>
                <c:formatCode>#,##0</c:formatCode>
                <c:ptCount val="5"/>
                <c:pt idx="0">
                  <c:v>3202458</c:v>
                </c:pt>
                <c:pt idx="1">
                  <c:v>477727</c:v>
                </c:pt>
                <c:pt idx="2">
                  <c:v>284212</c:v>
                </c:pt>
                <c:pt idx="3">
                  <c:v>164329</c:v>
                </c:pt>
                <c:pt idx="4">
                  <c:v>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87-4B9D-8ED4-CECCAA7E5952}"/>
            </c:ext>
          </c:extLst>
        </c:ser>
        <c:ser>
          <c:idx val="1"/>
          <c:order val="1"/>
          <c:tx>
            <c:strRef>
              <c:f>'Prihodi i primanja'!$E$5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'Prihodi i primanja'!$C$6:$C$10</c:f>
              <c:strCache>
                <c:ptCount val="5"/>
                <c:pt idx="0">
                  <c:v>Порески приходи</c:v>
                </c:pt>
                <c:pt idx="1">
                  <c:v>Донације и трансфери од других нивоа власти</c:v>
                </c:pt>
                <c:pt idx="2">
                  <c:v>Други приходи</c:v>
                </c:pt>
                <c:pt idx="3">
                  <c:v>Примања од продаје нефинансијске имовине
и финансијске имовине</c:v>
                </c:pt>
                <c:pt idx="4">
                  <c:v>Меморандумске ставке </c:v>
                </c:pt>
              </c:strCache>
            </c:strRef>
          </c:cat>
          <c:val>
            <c:numRef>
              <c:f>'Prihodi i primanja'!$E$6:$E$10</c:f>
              <c:numCache>
                <c:formatCode>#,##0</c:formatCode>
                <c:ptCount val="5"/>
                <c:pt idx="0">
                  <c:v>3128157</c:v>
                </c:pt>
                <c:pt idx="1">
                  <c:v>497486</c:v>
                </c:pt>
                <c:pt idx="2">
                  <c:v>276489</c:v>
                </c:pt>
                <c:pt idx="3">
                  <c:v>164196</c:v>
                </c:pt>
                <c:pt idx="4">
                  <c:v>8700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87-4B9D-8ED4-CECCAA7E5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616192"/>
        <c:axId val="45804928"/>
        <c:axId val="0"/>
      </c:bar3DChart>
      <c:catAx>
        <c:axId val="132616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04928"/>
        <c:crosses val="autoZero"/>
        <c:auto val="1"/>
        <c:lblAlgn val="ctr"/>
        <c:lblOffset val="100"/>
        <c:noMultiLvlLbl val="0"/>
      </c:catAx>
      <c:valAx>
        <c:axId val="458049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326161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4EA-487D-8DA7-F14750F1F8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4EA-487D-8DA7-F14750F1F81A}"/>
              </c:ext>
            </c:extLst>
          </c:dPt>
          <c:dPt>
            <c:idx val="2"/>
            <c:bubble3D val="0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4EA-487D-8DA7-F14750F1F81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4EA-487D-8DA7-F14750F1F81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4EA-487D-8DA7-F14750F1F81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4EA-487D-8DA7-F14750F1F81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4EA-487D-8DA7-F14750F1F81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4EA-487D-8DA7-F14750F1F81A}"/>
              </c:ext>
            </c:extLst>
          </c:dPt>
          <c:dLbls>
            <c:dLbl>
              <c:idx val="0"/>
              <c:layout>
                <c:manualLayout>
                  <c:x val="4.1088854648176684E-3"/>
                  <c:y val="-3.137254901960813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EA-487D-8DA7-F14750F1F81A}"/>
                </c:ext>
              </c:extLst>
            </c:dLbl>
            <c:dLbl>
              <c:idx val="1"/>
              <c:layout>
                <c:manualLayout>
                  <c:x val="-1.2326656394453005E-2"/>
                  <c:y val="-9.41176470588235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EA-487D-8DA7-F14750F1F81A}"/>
                </c:ext>
              </c:extLst>
            </c:dLbl>
            <c:dLbl>
              <c:idx val="2"/>
              <c:layout>
                <c:manualLayout>
                  <c:x val="3.0816640986132512E-2"/>
                  <c:y val="-4.3921568627450981E-2"/>
                </c:manualLayout>
              </c:layout>
              <c:tx>
                <c:rich>
                  <a:bodyPr/>
                  <a:lstStyle/>
                  <a:p>
                    <a:fld id="{BC60595E-A6CF-4B1C-A3EC-A867ED0F1852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4EA-487D-8DA7-F14750F1F81A}"/>
                </c:ext>
              </c:extLst>
            </c:dLbl>
            <c:dLbl>
              <c:idx val="3"/>
              <c:layout>
                <c:manualLayout>
                  <c:x val="-8.6286594761171037E-2"/>
                  <c:y val="3.76470588235294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EA-487D-8DA7-F14750F1F81A}"/>
                </c:ext>
              </c:extLst>
            </c:dLbl>
            <c:dLbl>
              <c:idx val="4"/>
              <c:layout>
                <c:manualLayout>
                  <c:x val="2.4653312788906017E-2"/>
                  <c:y val="3.455819345733243E-3"/>
                </c:manualLayout>
              </c:layout>
              <c:spPr>
                <a:solidFill>
                  <a:sysClr val="window" lastClr="FFFFFF"/>
                </a:solidFill>
                <a:ln w="12700">
                  <a:solidFill>
                    <a:sysClr val="windowText" lastClr="000000">
                      <a:lumMod val="65000"/>
                      <a:lumOff val="3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4067626754667995"/>
                      <c:h val="0.207055711866350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4EA-487D-8DA7-F14750F1F81A}"/>
                </c:ext>
              </c:extLst>
            </c:dLbl>
            <c:dLbl>
              <c:idx val="5"/>
              <c:layout>
                <c:manualLayout>
                  <c:x val="1.0272213662044172E-2"/>
                  <c:y val="2.0537078442088831E-2"/>
                </c:manualLayout>
              </c:layout>
              <c:spPr>
                <a:solidFill>
                  <a:sysClr val="window" lastClr="FFFFFF"/>
                </a:solidFill>
                <a:ln w="12700">
                  <a:solidFill>
                    <a:sysClr val="windowText" lastClr="000000">
                      <a:lumMod val="65000"/>
                      <a:lumOff val="3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7705333058329187"/>
                      <c:h val="0.21662921954807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4EA-487D-8DA7-F14750F1F81A}"/>
                </c:ext>
              </c:extLst>
            </c:dLbl>
            <c:dLbl>
              <c:idx val="6"/>
              <c:layout>
                <c:manualLayout>
                  <c:x val="-6.1633281972265025E-3"/>
                  <c:y val="-0.128627450980392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4EA-487D-8DA7-F14750F1F81A}"/>
                </c:ext>
              </c:extLst>
            </c:dLbl>
            <c:dLbl>
              <c:idx val="7"/>
              <c:layout>
                <c:manualLayout>
                  <c:x val="4.930662557781202E-2"/>
                  <c:y val="-7.84314043006834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4EA-487D-8DA7-F14750F1F81A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роба и услуга</c:v>
                </c:pt>
                <c:pt idx="2">
                  <c:v>отплата камата</c:v>
                </c:pt>
                <c:pt idx="3">
                  <c:v>субвенције</c:v>
                </c:pt>
                <c:pt idx="4">
                  <c:v>дотације и трансфери</c:v>
                </c:pt>
                <c:pt idx="5">
                  <c:v>накнаде за социјалну заштиту</c:v>
                </c:pt>
                <c:pt idx="6">
                  <c:v>остали расходи</c:v>
                </c:pt>
                <c:pt idx="7">
                  <c:v>капитални издаци</c:v>
                </c:pt>
              </c:strCache>
            </c:strRef>
          </c:cat>
          <c:val>
            <c:numRef>
              <c:f>'Rashodi i izdaci'!$D$6:$D$13</c:f>
              <c:numCache>
                <c:formatCode>#,##0</c:formatCode>
                <c:ptCount val="8"/>
                <c:pt idx="0">
                  <c:v>899080</c:v>
                </c:pt>
                <c:pt idx="1">
                  <c:v>1336058</c:v>
                </c:pt>
                <c:pt idx="2">
                  <c:v>382</c:v>
                </c:pt>
                <c:pt idx="3">
                  <c:v>382317</c:v>
                </c:pt>
                <c:pt idx="4">
                  <c:v>674586</c:v>
                </c:pt>
                <c:pt idx="5">
                  <c:v>138236</c:v>
                </c:pt>
                <c:pt idx="6">
                  <c:v>348705</c:v>
                </c:pt>
                <c:pt idx="7">
                  <c:v>265517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4EA-487D-8DA7-F14750F1F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'Rashodi i izdaci'!$D$5</c:f>
              <c:strCache>
                <c:ptCount val="1"/>
                <c:pt idx="0">
                  <c:v>извршење</c:v>
                </c:pt>
              </c:strCache>
            </c:strRef>
          </c:tx>
          <c:invertIfNegative val="0"/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роба и услуга</c:v>
                </c:pt>
                <c:pt idx="2">
                  <c:v>отплата камата</c:v>
                </c:pt>
                <c:pt idx="3">
                  <c:v>субвенције</c:v>
                </c:pt>
                <c:pt idx="4">
                  <c:v>дотације и трансфери</c:v>
                </c:pt>
                <c:pt idx="5">
                  <c:v>накнаде за социјалну заштиту</c:v>
                </c:pt>
                <c:pt idx="6">
                  <c:v>остали расходи</c:v>
                </c:pt>
                <c:pt idx="7">
                  <c:v>капитални издаци</c:v>
                </c:pt>
              </c:strCache>
            </c:strRef>
          </c:cat>
          <c:val>
            <c:numRef>
              <c:f>'Rashodi i izdaci'!$D$6:$D$13</c:f>
              <c:numCache>
                <c:formatCode>#,##0</c:formatCode>
                <c:ptCount val="8"/>
                <c:pt idx="0">
                  <c:v>899080</c:v>
                </c:pt>
                <c:pt idx="1">
                  <c:v>1336058</c:v>
                </c:pt>
                <c:pt idx="2">
                  <c:v>382</c:v>
                </c:pt>
                <c:pt idx="3">
                  <c:v>382317</c:v>
                </c:pt>
                <c:pt idx="4">
                  <c:v>674586</c:v>
                </c:pt>
                <c:pt idx="5">
                  <c:v>138236</c:v>
                </c:pt>
                <c:pt idx="6">
                  <c:v>348705</c:v>
                </c:pt>
                <c:pt idx="7">
                  <c:v>265517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A-4C13-8E01-5333FD76378A}"/>
            </c:ext>
          </c:extLst>
        </c:ser>
        <c:ser>
          <c:idx val="1"/>
          <c:order val="1"/>
          <c:tx>
            <c:strRef>
              <c:f>'Rashodi i izdaci'!$E$5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роба и услуга</c:v>
                </c:pt>
                <c:pt idx="2">
                  <c:v>отплата камата</c:v>
                </c:pt>
                <c:pt idx="3">
                  <c:v>субвенције</c:v>
                </c:pt>
                <c:pt idx="4">
                  <c:v>дотације и трансфери</c:v>
                </c:pt>
                <c:pt idx="5">
                  <c:v>накнаде за социјалну заштиту</c:v>
                </c:pt>
                <c:pt idx="6">
                  <c:v>остали расходи</c:v>
                </c:pt>
                <c:pt idx="7">
                  <c:v>капитални издаци</c:v>
                </c:pt>
              </c:strCache>
            </c:strRef>
          </c:cat>
          <c:val>
            <c:numRef>
              <c:f>'Rashodi i izdaci'!$E$6:$E$13</c:f>
              <c:numCache>
                <c:formatCode>#,##0</c:formatCode>
                <c:ptCount val="8"/>
                <c:pt idx="0">
                  <c:v>913901</c:v>
                </c:pt>
                <c:pt idx="1">
                  <c:v>1575007</c:v>
                </c:pt>
                <c:pt idx="2">
                  <c:v>500</c:v>
                </c:pt>
                <c:pt idx="3">
                  <c:v>407495</c:v>
                </c:pt>
                <c:pt idx="4">
                  <c:v>687918</c:v>
                </c:pt>
                <c:pt idx="5">
                  <c:v>153527</c:v>
                </c:pt>
                <c:pt idx="6">
                  <c:v>357917</c:v>
                </c:pt>
                <c:pt idx="7">
                  <c:v>339852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8A-4C13-8E01-5333FD763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619776"/>
        <c:axId val="45835392"/>
        <c:axId val="0"/>
      </c:bar3DChart>
      <c:catAx>
        <c:axId val="132619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35392"/>
        <c:crosses val="autoZero"/>
        <c:auto val="1"/>
        <c:lblAlgn val="ctr"/>
        <c:lblOffset val="100"/>
        <c:noMultiLvlLbl val="0"/>
      </c:catAx>
      <c:valAx>
        <c:axId val="458353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326197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707669789553208E-2"/>
          <c:y val="7.6198540250961774E-2"/>
          <c:w val="0.88973424526323019"/>
          <c:h val="0.87043396972638709"/>
        </c:manualLayout>
      </c:layout>
      <c:pie3DChart>
        <c:varyColors val="1"/>
        <c:ser>
          <c:idx val="0"/>
          <c:order val="0"/>
          <c:explosion val="29"/>
          <c:dPt>
            <c:idx val="4"/>
            <c:bubble3D val="0"/>
            <c:explosion val="33"/>
            <c:extLst>
              <c:ext xmlns:c16="http://schemas.microsoft.com/office/drawing/2014/chart" uri="{C3380CC4-5D6E-409C-BE32-E72D297353CC}">
                <c16:uniqueId val="{00000004-E9EB-4C47-8C57-9F555371EF0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8AD63192-4499-410D-9440-FA16CAB9B93F}" type="CATEGORYNAME">
                      <a:rPr lang="sr-Cyrl-RS"/>
                      <a:pPr/>
                      <a:t>[CATEGORY NAME]</a:t>
                    </a:fld>
                    <a:r>
                      <a:rPr lang="sr-Cyrl-RS" baseline="0"/>
                      <a:t>
1,27%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9EB-4C47-8C57-9F555371EF0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7A8785F-6CCF-4093-8E50-AE9FB7D05EF5}" type="CATEGORYNAME">
                      <a:rPr lang="sr-Cyrl-RS"/>
                      <a:pPr/>
                      <a:t>[CATEGORY NAME]</a:t>
                    </a:fld>
                    <a:r>
                      <a:rPr lang="sr-Cyrl-RS" baseline="0"/>
                      <a:t>
0,12%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9EB-4C47-8C57-9F555371EF0C}"/>
                </c:ext>
              </c:extLst>
            </c:dLbl>
            <c:dLbl>
              <c:idx val="2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0DA030CF-95C0-4BB6-8A69-2491336F32C7}" type="CATEGORYNAME">
                      <a:rPr lang="sr-Cyrl-RS"/>
                      <a:pPr>
                        <a:defRPr/>
                      </a:pPr>
                      <a:t>[CATEGORY NAME]</a:t>
                    </a:fld>
                    <a:r>
                      <a:rPr lang="sr-Cyrl-RS" baseline="0"/>
                      <a:t>
0,22%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619943100807709E-2"/>
                      <c:h val="9.281274784866523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9EB-4C47-8C57-9F555371EF0C}"/>
                </c:ext>
              </c:extLst>
            </c:dLbl>
            <c:dLbl>
              <c:idx val="3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E4333920-EC06-4DF0-9528-4283DB7A1387}" type="CATEGORYNAME">
                      <a:rPr lang="sr-Cyrl-RS"/>
                      <a:pPr>
                        <a:defRPr/>
                      </a:pPr>
                      <a:t>[CATEGORY NAME]</a:t>
                    </a:fld>
                    <a:r>
                      <a:rPr lang="sr-Cyrl-RS" baseline="0"/>
                      <a:t>
1,34%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5195802719321"/>
                      <c:h val="9.122167217125953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9EB-4C47-8C57-9F555371EF0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78E5FE2-8178-4E2D-A72F-01DF86DD1A02}" type="CATEGORYNAME">
                      <a:rPr lang="sr-Cyrl-RS"/>
                      <a:pPr/>
                      <a:t>[CATEGORY NAME]</a:t>
                    </a:fld>
                    <a:r>
                      <a:rPr lang="sr-Cyrl-RS" baseline="0"/>
                      <a:t>
62,41%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9EB-4C47-8C57-9F555371EF0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31C20F0-33A3-431B-91B1-2CAE55454170}" type="CATEGORYNAME">
                      <a:rPr lang="sr-Cyrl-RS"/>
                      <a:pPr/>
                      <a:t>[CATEGORY NAME]</a:t>
                    </a:fld>
                    <a:r>
                      <a:rPr lang="sr-Cyrl-RS" baseline="0"/>
                      <a:t>
0,57%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9EB-4C47-8C57-9F555371EF0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4836330-7B74-4BB8-B6A1-7DFF24258E01}" type="CATEGORYNAME">
                      <a:rPr lang="sr-Cyrl-RS"/>
                      <a:pPr/>
                      <a:t>[CATEGORY NAME]</a:t>
                    </a:fld>
                    <a:r>
                      <a:rPr lang="sr-Cyrl-RS" baseline="0"/>
                      <a:t>
7,13%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9EB-4C47-8C57-9F555371EF0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8220387-B1D8-48A9-BAB6-6B7CBCD93BFD}" type="CATEGORYNAME">
                      <a:rPr lang="ru-RU"/>
                      <a:pPr/>
                      <a:t>[CATEGORY NAME]</a:t>
                    </a:fld>
                    <a:endParaRPr lang="ru-RU" baseline="0"/>
                  </a:p>
                  <a:p>
                    <a:r>
                      <a:rPr lang="ru-RU" baseline="0"/>
                      <a:t>0,04%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9EB-4C47-8C57-9F555371EF0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6A64BA1-6EB8-4C2C-B3E6-62963ED1F7CA}" type="CATEGORYNAME">
                      <a:rPr lang="sr-Cyrl-RS"/>
                      <a:pPr/>
                      <a:t>[CATEGORY NAME]</a:t>
                    </a:fld>
                    <a:r>
                      <a:rPr lang="sr-Cyrl-RS" baseline="0"/>
                      <a:t>
13,92%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9EB-4C47-8C57-9F555371EF0C}"/>
                </c:ext>
              </c:extLst>
            </c:dLbl>
            <c:dLbl>
              <c:idx val="9"/>
              <c:layout>
                <c:manualLayout>
                  <c:x val="-6.9042996955149996E-2"/>
                  <c:y val="2.9962168312921908E-2"/>
                </c:manualLayout>
              </c:layout>
              <c:tx>
                <c:rich>
                  <a:bodyPr/>
                  <a:lstStyle/>
                  <a:p>
                    <a:fld id="{6F336BAF-8794-46FF-8748-C2B9DC3D806C}" type="CATEGORYNAME">
                      <a:rPr lang="ru-RU"/>
                      <a:pPr/>
                      <a:t>[CATEGORY NAME]</a:t>
                    </a:fld>
                    <a:r>
                      <a:rPr lang="ru-RU" baseline="0"/>
                      <a:t>
0,28%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9EB-4C47-8C57-9F555371EF0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E805F74C-AE64-416E-B20E-3A1A21A2F8C5}" type="CATEGORYNAME">
                      <a:rPr lang="ru-RU"/>
                      <a:pPr/>
                      <a:t>[CATEGORY NAME]</a:t>
                    </a:fld>
                    <a:r>
                      <a:rPr lang="ru-RU" baseline="0"/>
                      <a:t>
0,53%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9EB-4C47-8C57-9F555371EF0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1B87852A-43C2-4193-BBF9-A1B8D4ACC978}" type="CATEGORYNAME">
                      <a:rPr lang="sr-Cyrl-RS"/>
                      <a:pPr/>
                      <a:t>[CATEGORY NAME]</a:t>
                    </a:fld>
                    <a:r>
                      <a:rPr lang="sr-Cyrl-RS" baseline="0"/>
                      <a:t>
8,93%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9EB-4C47-8C57-9F555371EF0C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19C5AD23-2EDD-4F8C-B266-736398685248}" type="CATEGORYNAME">
                      <a:rPr lang="sr-Cyrl-RS"/>
                      <a:pPr/>
                      <a:t>[CATEGORY NAME]</a:t>
                    </a:fld>
                    <a:r>
                      <a:rPr lang="sr-Cyrl-RS" baseline="0"/>
                      <a:t>
3,25%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E9EB-4C47-8C57-9F555371EF0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'Izvrsenje po korisnicima '!$B$3:$B$15</c:f>
              <c:strCache>
                <c:ptCount val="13"/>
                <c:pt idx="0">
                  <c:v>Скупштина града</c:v>
                </c:pt>
                <c:pt idx="1">
                  <c:v>Градоначелник</c:v>
                </c:pt>
                <c:pt idx="2">
                  <c:v>Градско веће</c:v>
                </c:pt>
                <c:pt idx="3">
                  <c:v>Градско правобранилаштво</c:v>
                </c:pt>
                <c:pt idx="4">
                  <c:v>Градска управа</c:v>
                </c:pt>
                <c:pt idx="5">
                  <c:v>Месне заједнице</c:v>
                </c:pt>
                <c:pt idx="6">
                  <c:v>Установе културе</c:v>
                </c:pt>
                <c:pt idx="7">
                  <c:v>Туристичка организација града
 у ликвидацији</c:v>
                </c:pt>
                <c:pt idx="8">
                  <c:v>
Предшколска установа </c:v>
                </c:pt>
                <c:pt idx="9">
                  <c:v>Установа за дневни боравак деце и одраслих са сметњама у развоју "Сунце"</c:v>
                </c:pt>
                <c:pt idx="10">
                  <c:v>Регионални центар за професионални развој запослених у образовању</c:v>
                </c:pt>
                <c:pt idx="11">
                  <c:v>Основно образовање</c:v>
                </c:pt>
                <c:pt idx="12">
                  <c:v>Средње образовање</c:v>
                </c:pt>
              </c:strCache>
            </c:strRef>
          </c:cat>
          <c:val>
            <c:numRef>
              <c:f>'Izvrsenje po korisnicima '!$C$3:$C$15</c:f>
              <c:numCache>
                <c:formatCode>#,##0</c:formatCode>
                <c:ptCount val="13"/>
                <c:pt idx="0">
                  <c:v>51337</c:v>
                </c:pt>
                <c:pt idx="1">
                  <c:v>4716</c:v>
                </c:pt>
                <c:pt idx="2">
                  <c:v>8761</c:v>
                </c:pt>
                <c:pt idx="3">
                  <c:v>54066</c:v>
                </c:pt>
                <c:pt idx="4">
                  <c:v>2524362</c:v>
                </c:pt>
                <c:pt idx="5">
                  <c:v>23106</c:v>
                </c:pt>
                <c:pt idx="6">
                  <c:v>288569</c:v>
                </c:pt>
                <c:pt idx="7">
                  <c:v>1719</c:v>
                </c:pt>
                <c:pt idx="8">
                  <c:v>562955</c:v>
                </c:pt>
                <c:pt idx="9">
                  <c:v>11323</c:v>
                </c:pt>
                <c:pt idx="10">
                  <c:v>21283</c:v>
                </c:pt>
                <c:pt idx="11">
                  <c:v>361169</c:v>
                </c:pt>
                <c:pt idx="12">
                  <c:v>131515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9EB-4C47-8C57-9F555371EF0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#,##0</c:formatCode>
                <c:ptCount val="17"/>
                <c:pt idx="0">
                  <c:v>55304888</c:v>
                </c:pt>
                <c:pt idx="1">
                  <c:v>599456524</c:v>
                </c:pt>
                <c:pt idx="2">
                  <c:v>17000000</c:v>
                </c:pt>
                <c:pt idx="3">
                  <c:v>23500000</c:v>
                </c:pt>
                <c:pt idx="4">
                  <c:v>71285813</c:v>
                </c:pt>
                <c:pt idx="5">
                  <c:v>271245648</c:v>
                </c:pt>
                <c:pt idx="6">
                  <c:v>197547827</c:v>
                </c:pt>
                <c:pt idx="7">
                  <c:v>562115144</c:v>
                </c:pt>
                <c:pt idx="8">
                  <c:v>361169162</c:v>
                </c:pt>
                <c:pt idx="9">
                  <c:v>152798623</c:v>
                </c:pt>
                <c:pt idx="10">
                  <c:v>261102870</c:v>
                </c:pt>
                <c:pt idx="11">
                  <c:v>66689861</c:v>
                </c:pt>
                <c:pt idx="12">
                  <c:v>329651510</c:v>
                </c:pt>
                <c:pt idx="13">
                  <c:v>346545636</c:v>
                </c:pt>
                <c:pt idx="14">
                  <c:v>655266206</c:v>
                </c:pt>
                <c:pt idx="15">
                  <c:v>53269021</c:v>
                </c:pt>
                <c:pt idx="16">
                  <c:v>7581376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CF-4170-B372-C8B89F6018E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r>
            <a:rPr lang="sr-Latn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b="1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Трансфери </a:t>
          </a:r>
          <a:r>
            <a:rPr lang="sr-Cyrl-RS" altLang="en-US" sz="1400" kern="1200" dirty="0">
              <a:latin typeface="Calibri" panose="020F0502020204030204" pitchFamily="34" charset="0"/>
            </a:rPr>
            <a:t>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градском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</a:t>
          </a:r>
          <a:r>
            <a:rPr lang="sr-Cyrl-RS" altLang="en-US" sz="14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rPr>
            <a:t>(з</a:t>
          </a:r>
          <a:r>
            <a:rPr lang="sr-Cyrl-RS" altLang="en-US" sz="1400" kern="1200" dirty="0">
              <a:latin typeface="Calibri" panose="020F0502020204030204" pitchFamily="34" charset="0"/>
            </a:rPr>
            <a:t>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</a:t>
          </a:r>
          <a:r>
            <a:rPr lang="sr-Cyrl-RS" altLang="en-US" sz="14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rPr>
            <a:t>(није </a:t>
          </a:r>
          <a:r>
            <a:rPr lang="sr-Cyrl-RS" altLang="en-US" sz="1400" kern="1200" dirty="0">
              <a:latin typeface="Calibri" panose="020F0502020204030204" pitchFamily="34" charset="0"/>
            </a:rPr>
            <a:t>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.</a:t>
          </a:r>
          <a:endParaRPr lang="en-US" sz="1400" kern="12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r>
            <a:rPr lang="sr-Latn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отплате кредита датих домаћинствима у земљи, а односе се на уплату ануитета од стране корисника кредита некадашњег Фонда за развој пољопривреде града Смедерева</a:t>
          </a:r>
          <a:r>
            <a:rPr lang="sr-Latn-RS" sz="1400" b="0" i="0" dirty="0"/>
            <a:t>.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и примања буџета града и индиректних корисника буџетских средстава који нису потрошени у претходној буџетској години</a:t>
          </a:r>
          <a:r>
            <a:rPr lang="sr-Latn-RS" altLang="en-US" sz="1400" dirty="0"/>
            <a:t>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</dgm:pt>
  </dgm:ptLst>
  <dgm:cxnLst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DFBD7A21-0954-4B7F-903E-719597804F28}" type="presOf" srcId="{6B14159D-5902-471E-9F91-CEA86CA18597}" destId="{FFFD7BD8-195B-4FA4-9414-4F4C582F5570}" srcOrd="0" destOrd="0" presId="urn:diagrams.loki3.com/BracketList"/>
    <dgm:cxn modelId="{8BFB5925-EDE0-45E3-91ED-A6C1C76B091F}" type="presOf" srcId="{EEA47F19-311D-44B3-AAA4-35C98BD4844B}" destId="{EFEB1020-9C17-48DC-BBE0-54FA743F9F75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ED36F3F-1036-46BF-B161-E2DF12D3DE49}" type="presOf" srcId="{A22D28D0-C0EE-4FAC-9411-A8A4995FB17B}" destId="{B43D6F8D-5103-4DCA-8971-053A6B7A987B}" srcOrd="0" destOrd="0" presId="urn:diagrams.loki3.com/BracketList"/>
    <dgm:cxn modelId="{89B8D35F-AF1C-4B87-9F0F-C836A969D035}" type="presOf" srcId="{92FD0664-EE76-4121-BE7B-68FC1EE5F4D7}" destId="{C6BA9D27-2D60-4BA7-98A9-E18E57FDB6CB}" srcOrd="0" destOrd="0" presId="urn:diagrams.loki3.com/BracketList"/>
    <dgm:cxn modelId="{251C8748-D7D4-4EEA-9063-7D96C4DC6F5C}" type="presOf" srcId="{26EF48C7-6381-4355-B03F-DD441AE957C7}" destId="{EFAACCF6-3A6A-4536-89B0-F0A7C44F6BE1}" srcOrd="0" destOrd="0" presId="urn:diagrams.loki3.com/BracketList"/>
    <dgm:cxn modelId="{8DF7604E-D30B-4D29-A714-BF4C67282722}" type="presOf" srcId="{D45E583C-4AAD-40D2-9D24-9A0A68141567}" destId="{7BB6658A-32E0-42C7-B82A-240BF45CF27D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1F4D2793-BD6E-4E71-BAB4-D6D0DEF19BD8}" type="presOf" srcId="{FE2BA0E8-81AC-463B-B498-EF464F5BCE06}" destId="{9893D59A-7FEC-486D-89C4-D28135F6121C}" srcOrd="0" destOrd="0" presId="urn:diagrams.loki3.com/BracketList"/>
    <dgm:cxn modelId="{823A3D95-6E18-4348-AF5D-F5A67ED1D5F5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8120EF99-E00F-4494-BFCA-8749C1115436}" type="presOf" srcId="{E055884F-7426-4921-A0E5-9CA56A76B49A}" destId="{CCB8139E-CA19-491D-9FCD-6BF28923C725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D9B9A5A4-110B-45CC-94E0-BB7998BBACA2}" type="presOf" srcId="{4B4A2A45-FFA7-47F5-A99D-A2DFD7698107}" destId="{9A05939C-6B40-4C32-897A-4A6DC3E71E5B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D180D9DF-1134-4034-82CB-2A5DE44386F2}" type="presOf" srcId="{E1B79EE1-1157-4302-AB0B-8FEDC81165FD}" destId="{F40D94EA-52E0-4740-A924-EAF350BDF213}" srcOrd="0" destOrd="0" presId="urn:diagrams.loki3.com/BracketList"/>
    <dgm:cxn modelId="{115F89EA-ED00-4FA2-833B-C468A17C77B1}" type="presOf" srcId="{0C844461-76DE-4FEA-A87D-23440AD6FC2E}" destId="{C6144CDB-22C1-4337-9F95-C3A522A707D1}" srcOrd="0" destOrd="0" presId="urn:diagrams.loki3.com/BracketList"/>
    <dgm:cxn modelId="{281914F4-D8BC-495E-956B-3246AF2EC200}" type="presOf" srcId="{28888755-727E-436B-B2F2-DA7896544A65}" destId="{9312B733-3AEB-49F6-8245-08553BA2949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7765B4B-3A56-44DA-A61A-BC91C1B2CD92}" type="presParOf" srcId="{EFEB1020-9C17-48DC-BBE0-54FA743F9F75}" destId="{98695426-23ED-40C0-90A1-2BB445DEBC64}" srcOrd="0" destOrd="0" presId="urn:diagrams.loki3.com/BracketList"/>
    <dgm:cxn modelId="{650939A6-4DCE-4ADE-8427-581667267FF1}" type="presParOf" srcId="{98695426-23ED-40C0-90A1-2BB445DEBC64}" destId="{C6144CDB-22C1-4337-9F95-C3A522A707D1}" srcOrd="0" destOrd="0" presId="urn:diagrams.loki3.com/BracketList"/>
    <dgm:cxn modelId="{F1F46CE7-FD58-4A44-AEB3-B7CF9016B3FE}" type="presParOf" srcId="{98695426-23ED-40C0-90A1-2BB445DEBC64}" destId="{02385D1D-92EB-445D-B736-940004751C79}" srcOrd="1" destOrd="0" presId="urn:diagrams.loki3.com/BracketList"/>
    <dgm:cxn modelId="{BA7D6B3B-5D9E-4C81-B55B-17C7FF656DD1}" type="presParOf" srcId="{98695426-23ED-40C0-90A1-2BB445DEBC64}" destId="{99D36636-E395-439F-A79A-29C0BFB6F7E4}" srcOrd="2" destOrd="0" presId="urn:diagrams.loki3.com/BracketList"/>
    <dgm:cxn modelId="{DD0BCBFF-BBEC-4842-8BD0-69E0482A8A5D}" type="presParOf" srcId="{98695426-23ED-40C0-90A1-2BB445DEBC64}" destId="{7BB6658A-32E0-42C7-B82A-240BF45CF27D}" srcOrd="3" destOrd="0" presId="urn:diagrams.loki3.com/BracketList"/>
    <dgm:cxn modelId="{4964A35B-6C40-40AD-B7B1-5D2E89D5DA80}" type="presParOf" srcId="{EFEB1020-9C17-48DC-BBE0-54FA743F9F75}" destId="{5B3CB043-7A92-47E9-A4C4-39EC715F2552}" srcOrd="1" destOrd="0" presId="urn:diagrams.loki3.com/BracketList"/>
    <dgm:cxn modelId="{889255DA-5A06-49AC-A4DE-274F698CE31F}" type="presParOf" srcId="{EFEB1020-9C17-48DC-BBE0-54FA743F9F75}" destId="{D9DF5E9A-39D4-44B7-A326-58B07A05D91E}" srcOrd="2" destOrd="0" presId="urn:diagrams.loki3.com/BracketList"/>
    <dgm:cxn modelId="{66616344-0F81-4C8B-A612-62ABB18E35B2}" type="presParOf" srcId="{D9DF5E9A-39D4-44B7-A326-58B07A05D91E}" destId="{F40D94EA-52E0-4740-A924-EAF350BDF213}" srcOrd="0" destOrd="0" presId="urn:diagrams.loki3.com/BracketList"/>
    <dgm:cxn modelId="{966417CE-B4CC-43EB-BD9C-FAA413F07783}" type="presParOf" srcId="{D9DF5E9A-39D4-44B7-A326-58B07A05D91E}" destId="{0E930D30-96BC-4D43-B65A-EE88C46DBE48}" srcOrd="1" destOrd="0" presId="urn:diagrams.loki3.com/BracketList"/>
    <dgm:cxn modelId="{184456A8-0DCB-410C-8333-1C4A825EB6CF}" type="presParOf" srcId="{D9DF5E9A-39D4-44B7-A326-58B07A05D91E}" destId="{5831BF15-ED1F-4BD5-857B-18B8E573D9AB}" srcOrd="2" destOrd="0" presId="urn:diagrams.loki3.com/BracketList"/>
    <dgm:cxn modelId="{FF00F67A-0B7D-42A4-9138-641F29DDB4E6}" type="presParOf" srcId="{D9DF5E9A-39D4-44B7-A326-58B07A05D91E}" destId="{C6BA9D27-2D60-4BA7-98A9-E18E57FDB6CB}" srcOrd="3" destOrd="0" presId="urn:diagrams.loki3.com/BracketList"/>
    <dgm:cxn modelId="{F02F1A56-B00E-496F-99C9-16B2EBC52F2A}" type="presParOf" srcId="{EFEB1020-9C17-48DC-BBE0-54FA743F9F75}" destId="{5A002753-9FCA-4DC5-B8A6-1F7632BDDE58}" srcOrd="3" destOrd="0" presId="urn:diagrams.loki3.com/BracketList"/>
    <dgm:cxn modelId="{BF142181-0E78-47F3-89D0-CB77D521E800}" type="presParOf" srcId="{EFEB1020-9C17-48DC-BBE0-54FA743F9F75}" destId="{9709DCCB-B8A8-47BC-A303-F9EC41DA889E}" srcOrd="4" destOrd="0" presId="urn:diagrams.loki3.com/BracketList"/>
    <dgm:cxn modelId="{01633639-78E8-48DA-9DC6-A697796EC268}" type="presParOf" srcId="{9709DCCB-B8A8-47BC-A303-F9EC41DA889E}" destId="{CCB8139E-CA19-491D-9FCD-6BF28923C725}" srcOrd="0" destOrd="0" presId="urn:diagrams.loki3.com/BracketList"/>
    <dgm:cxn modelId="{DF0129F7-97D3-4359-A40A-95D1ECFD9965}" type="presParOf" srcId="{9709DCCB-B8A8-47BC-A303-F9EC41DA889E}" destId="{14D1633C-A097-4A5A-8269-B04E98857E56}" srcOrd="1" destOrd="0" presId="urn:diagrams.loki3.com/BracketList"/>
    <dgm:cxn modelId="{93CFFC9F-AE55-44B4-86EC-5A84B1045DD9}" type="presParOf" srcId="{9709DCCB-B8A8-47BC-A303-F9EC41DA889E}" destId="{82B38D6F-2AA7-4339-A71D-28AA55699178}" srcOrd="2" destOrd="0" presId="urn:diagrams.loki3.com/BracketList"/>
    <dgm:cxn modelId="{6D011252-ED7E-4AD6-AD0F-BFA3CBA89E7B}" type="presParOf" srcId="{9709DCCB-B8A8-47BC-A303-F9EC41DA889E}" destId="{FFFD7BD8-195B-4FA4-9414-4F4C582F5570}" srcOrd="3" destOrd="0" presId="urn:diagrams.loki3.com/BracketList"/>
    <dgm:cxn modelId="{5BEA2EA7-A0B5-435C-9DE9-5FEB8B7DDE10}" type="presParOf" srcId="{EFEB1020-9C17-48DC-BBE0-54FA743F9F75}" destId="{D3A122A3-FC4C-4845-B4FF-0E74CF3D50D3}" srcOrd="5" destOrd="0" presId="urn:diagrams.loki3.com/BracketList"/>
    <dgm:cxn modelId="{00BC571F-8C88-440A-8B54-11BB4872DC98}" type="presParOf" srcId="{EFEB1020-9C17-48DC-BBE0-54FA743F9F75}" destId="{CCB5FDA4-BEC8-4CA1-835A-2A3BEEBEC456}" srcOrd="6" destOrd="0" presId="urn:diagrams.loki3.com/BracketList"/>
    <dgm:cxn modelId="{9301E3C0-435D-45C5-82F4-4B23E48CEE94}" type="presParOf" srcId="{CCB5FDA4-BEC8-4CA1-835A-2A3BEEBEC456}" destId="{9312B733-3AEB-49F6-8245-08553BA2949B}" srcOrd="0" destOrd="0" presId="urn:diagrams.loki3.com/BracketList"/>
    <dgm:cxn modelId="{3A51EEA8-A88D-453E-9F39-56E162C27441}" type="presParOf" srcId="{CCB5FDA4-BEC8-4CA1-835A-2A3BEEBEC456}" destId="{435AB433-2559-485A-A03D-C32F36288071}" srcOrd="1" destOrd="0" presId="urn:diagrams.loki3.com/BracketList"/>
    <dgm:cxn modelId="{987E1745-439A-4053-B59B-62C6F2641425}" type="presParOf" srcId="{CCB5FDA4-BEC8-4CA1-835A-2A3BEEBEC456}" destId="{C13B9160-72D5-46E0-A1C0-91E8634DFAE2}" srcOrd="2" destOrd="0" presId="urn:diagrams.loki3.com/BracketList"/>
    <dgm:cxn modelId="{32D17587-4C1E-4A75-A957-7048770D8765}" type="presParOf" srcId="{CCB5FDA4-BEC8-4CA1-835A-2A3BEEBEC456}" destId="{9893D59A-7FEC-486D-89C4-D28135F6121C}" srcOrd="3" destOrd="0" presId="urn:diagrams.loki3.com/BracketList"/>
    <dgm:cxn modelId="{63FBC207-995C-4A06-8C8E-EFECB1D3D019}" type="presParOf" srcId="{EFEB1020-9C17-48DC-BBE0-54FA743F9F75}" destId="{A421D242-ABBF-45EB-97FD-83930430328F}" srcOrd="7" destOrd="0" presId="urn:diagrams.loki3.com/BracketList"/>
    <dgm:cxn modelId="{893595AA-F8BA-4BCE-BB5A-2C6457A713CF}" type="presParOf" srcId="{EFEB1020-9C17-48DC-BBE0-54FA743F9F75}" destId="{F0DED400-B200-4EA2-AB34-CCFF58E07A6E}" srcOrd="8" destOrd="0" presId="urn:diagrams.loki3.com/BracketList"/>
    <dgm:cxn modelId="{490AC940-4812-4E88-A527-688EBE51BCA3}" type="presParOf" srcId="{F0DED400-B200-4EA2-AB34-CCFF58E07A6E}" destId="{EFAACCF6-3A6A-4536-89B0-F0A7C44F6BE1}" srcOrd="0" destOrd="0" presId="urn:diagrams.loki3.com/BracketList"/>
    <dgm:cxn modelId="{5CAB86FB-5842-4306-A275-37A2A9C4BE39}" type="presParOf" srcId="{F0DED400-B200-4EA2-AB34-CCFF58E07A6E}" destId="{6497CA82-45EE-4BD1-AEB4-CC3961FBFB74}" srcOrd="1" destOrd="0" presId="urn:diagrams.loki3.com/BracketList"/>
    <dgm:cxn modelId="{65F48182-66D2-4DD0-8B05-404C6DAE41FE}" type="presParOf" srcId="{F0DED400-B200-4EA2-AB34-CCFF58E07A6E}" destId="{CD7548DD-1E84-4DA7-B1D0-28F3E4EBFF82}" srcOrd="2" destOrd="0" presId="urn:diagrams.loki3.com/BracketList"/>
    <dgm:cxn modelId="{6E0FF432-AEFC-48D9-B985-9561BA0B8055}" type="presParOf" srcId="{F0DED400-B200-4EA2-AB34-CCFF58E07A6E}" destId="{9A05939C-6B40-4C32-897A-4A6DC3E71E5B}" srcOrd="3" destOrd="0" presId="urn:diagrams.loki3.com/BracketList"/>
    <dgm:cxn modelId="{EF62CBB2-2B7B-41BB-8F35-343260135FB5}" type="presParOf" srcId="{EFEB1020-9C17-48DC-BBE0-54FA743F9F75}" destId="{569EA799-9807-4770-B698-79D3EF79120B}" srcOrd="9" destOrd="0" presId="urn:diagrams.loki3.com/BracketList"/>
    <dgm:cxn modelId="{F4ED7469-70B0-48E9-BF3F-5A034A7C37CC}" type="presParOf" srcId="{EFEB1020-9C17-48DC-BBE0-54FA743F9F75}" destId="{2B991069-479A-498A-AF83-5B33CD9F12C6}" srcOrd="10" destOrd="0" presId="urn:diagrams.loki3.com/BracketList"/>
    <dgm:cxn modelId="{C1A76106-A07D-4484-AE1E-15E1C2CE261B}" type="presParOf" srcId="{2B991069-479A-498A-AF83-5B33CD9F12C6}" destId="{939B76D1-BB33-4E50-9ECD-839FB5787B95}" srcOrd="0" destOrd="0" presId="urn:diagrams.loki3.com/BracketList"/>
    <dgm:cxn modelId="{5AF11D11-E81D-4713-80C8-BC9D36FFBD68}" type="presParOf" srcId="{2B991069-479A-498A-AF83-5B33CD9F12C6}" destId="{7845F59F-6101-48DE-ABCC-EC5351843F5B}" srcOrd="1" destOrd="0" presId="urn:diagrams.loki3.com/BracketList"/>
    <dgm:cxn modelId="{9C218860-E317-4ABA-89D1-A824BF633DBA}" type="presParOf" srcId="{2B991069-479A-498A-AF83-5B33CD9F12C6}" destId="{8DC06B04-AA78-4007-96F1-AC66800E204E}" srcOrd="2" destOrd="0" presId="urn:diagrams.loki3.com/BracketList"/>
    <dgm:cxn modelId="{89E6D793-9C9E-4883-9ED8-0E1645F7472D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5C91B-EF79-4BB0-9A34-B42BC43BC03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0F7D09EA-D198-4367-BBE2-E9E89FB19D0B}">
      <dgm:prSet phldrT="[Text]"/>
      <dgm:spPr/>
      <dgm:t>
        <a:bodyPr/>
        <a:lstStyle/>
        <a:p>
          <a:r>
            <a:rPr lang="sr-Cyrl-RS" dirty="0"/>
            <a:t>Укупно остварени приходи и примања 4.136.361 хиљада динара</a:t>
          </a:r>
          <a:endParaRPr lang="sr-Latn-RS" dirty="0"/>
        </a:p>
      </dgm:t>
    </dgm:pt>
    <dgm:pt modelId="{4BE6F344-8CBC-431D-9083-6F83F47F9612}" type="parTrans" cxnId="{299752E8-6F36-47B8-9731-41582F32125F}">
      <dgm:prSet/>
      <dgm:spPr/>
      <dgm:t>
        <a:bodyPr/>
        <a:lstStyle/>
        <a:p>
          <a:endParaRPr lang="sr-Latn-RS"/>
        </a:p>
      </dgm:t>
    </dgm:pt>
    <dgm:pt modelId="{B408B735-932D-47E2-9813-DC4B25ABB9F2}" type="sibTrans" cxnId="{299752E8-6F36-47B8-9731-41582F32125F}">
      <dgm:prSet/>
      <dgm:spPr/>
      <dgm:t>
        <a:bodyPr/>
        <a:lstStyle/>
        <a:p>
          <a:endParaRPr lang="sr-Latn-RS"/>
        </a:p>
      </dgm:t>
    </dgm:pt>
    <dgm:pt modelId="{75D710BC-0A2E-41BA-9079-C991342DE102}">
      <dgm:prSet phldrT="[Text]"/>
      <dgm:spPr/>
      <dgm:t>
        <a:bodyPr/>
        <a:lstStyle/>
        <a:p>
          <a:r>
            <a:rPr lang="sr-Cyrl-RS" dirty="0"/>
            <a:t>Приходи од пореза </a:t>
          </a:r>
          <a:r>
            <a:rPr lang="en-US" dirty="0"/>
            <a:t>3.202.4</a:t>
          </a:r>
          <a:r>
            <a:rPr lang="sr-Cyrl-RS" dirty="0"/>
            <a:t>5</a:t>
          </a:r>
          <a:r>
            <a:rPr lang="en-US" dirty="0"/>
            <a:t>8 </a:t>
          </a:r>
          <a:r>
            <a:rPr lang="sr-Cyrl-RS" dirty="0"/>
            <a:t>хиљада динара</a:t>
          </a:r>
          <a:endParaRPr lang="sr-Latn-RS" dirty="0"/>
        </a:p>
      </dgm:t>
    </dgm:pt>
    <dgm:pt modelId="{A1EF8517-756C-4035-AED8-DFDACA2765BB}" type="parTrans" cxnId="{B47BE4BD-5859-40B5-A983-70A3BEC23E74}">
      <dgm:prSet/>
      <dgm:spPr/>
      <dgm:t>
        <a:bodyPr/>
        <a:lstStyle/>
        <a:p>
          <a:endParaRPr lang="sr-Latn-RS"/>
        </a:p>
      </dgm:t>
    </dgm:pt>
    <dgm:pt modelId="{D33E1982-4B10-4D9D-9F31-E004FD7FDC97}" type="sibTrans" cxnId="{B47BE4BD-5859-40B5-A983-70A3BEC23E74}">
      <dgm:prSet/>
      <dgm:spPr/>
      <dgm:t>
        <a:bodyPr/>
        <a:lstStyle/>
        <a:p>
          <a:endParaRPr lang="sr-Latn-RS"/>
        </a:p>
      </dgm:t>
    </dgm:pt>
    <dgm:pt modelId="{5BAC4697-C10A-479C-A467-68E8955B6DA2}">
      <dgm:prSet phldrT="[Text]"/>
      <dgm:spPr/>
      <dgm:t>
        <a:bodyPr/>
        <a:lstStyle/>
        <a:p>
          <a:r>
            <a:rPr lang="sr-Cyrl-RS" dirty="0"/>
            <a:t>Донације, помоћи и трансфери </a:t>
          </a:r>
          <a:r>
            <a:rPr lang="en-US" dirty="0"/>
            <a:t>4</a:t>
          </a:r>
          <a:r>
            <a:rPr lang="sr-Latn-RS" dirty="0"/>
            <a:t>7</a:t>
          </a:r>
          <a:r>
            <a:rPr lang="en-US" dirty="0"/>
            <a:t>7</a:t>
          </a:r>
          <a:r>
            <a:rPr lang="sr-Cyrl-RS" dirty="0"/>
            <a:t>.</a:t>
          </a:r>
          <a:r>
            <a:rPr lang="en-US" dirty="0"/>
            <a:t>727</a:t>
          </a:r>
          <a:r>
            <a:rPr lang="sr-Cyrl-RS" dirty="0"/>
            <a:t> хиљада динара</a:t>
          </a:r>
          <a:endParaRPr lang="sr-Latn-RS" dirty="0"/>
        </a:p>
      </dgm:t>
    </dgm:pt>
    <dgm:pt modelId="{363200AF-4036-41BE-A7D8-8725390E1446}" type="parTrans" cxnId="{91FA3EBC-8D24-45C3-BB0C-1FD75931D9D9}">
      <dgm:prSet/>
      <dgm:spPr/>
      <dgm:t>
        <a:bodyPr/>
        <a:lstStyle/>
        <a:p>
          <a:endParaRPr lang="sr-Latn-RS"/>
        </a:p>
      </dgm:t>
    </dgm:pt>
    <dgm:pt modelId="{9D8213F2-CF8E-417D-B5EA-E15D8CF820F6}" type="sibTrans" cxnId="{91FA3EBC-8D24-45C3-BB0C-1FD75931D9D9}">
      <dgm:prSet/>
      <dgm:spPr/>
      <dgm:t>
        <a:bodyPr/>
        <a:lstStyle/>
        <a:p>
          <a:endParaRPr lang="sr-Latn-RS"/>
        </a:p>
      </dgm:t>
    </dgm:pt>
    <dgm:pt modelId="{997E45C4-D504-4BFF-B09B-E46031442DD7}">
      <dgm:prSet phldrT="[Text]"/>
      <dgm:spPr/>
      <dgm:t>
        <a:bodyPr/>
        <a:lstStyle/>
        <a:p>
          <a:r>
            <a:rPr lang="sr-Cyrl-RS" dirty="0"/>
            <a:t>Други приходи 2</a:t>
          </a:r>
          <a:r>
            <a:rPr lang="en-US" dirty="0"/>
            <a:t>8</a:t>
          </a:r>
          <a:r>
            <a:rPr lang="sr-Cyrl-RS" dirty="0"/>
            <a:t>4.</a:t>
          </a:r>
          <a:r>
            <a:rPr lang="en-US" dirty="0"/>
            <a:t>212</a:t>
          </a:r>
          <a:r>
            <a:rPr lang="sr-Cyrl-RS" dirty="0"/>
            <a:t> хиљада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sr-Latn-RS" dirty="0"/>
        </a:p>
      </dgm:t>
    </dgm:pt>
    <dgm:pt modelId="{56C77883-3EB7-483F-9583-6D9320B33748}" type="parTrans" cxnId="{74772029-0183-49F2-8BB6-45E7C810B32F}">
      <dgm:prSet/>
      <dgm:spPr/>
      <dgm:t>
        <a:bodyPr/>
        <a:lstStyle/>
        <a:p>
          <a:endParaRPr lang="sr-Latn-RS"/>
        </a:p>
      </dgm:t>
    </dgm:pt>
    <dgm:pt modelId="{364D25E7-F9D1-4A2D-8A9C-44F6706362EA}" type="sibTrans" cxnId="{74772029-0183-49F2-8BB6-45E7C810B32F}">
      <dgm:prSet/>
      <dgm:spPr/>
      <dgm:t>
        <a:bodyPr/>
        <a:lstStyle/>
        <a:p>
          <a:endParaRPr lang="sr-Latn-RS"/>
        </a:p>
      </dgm:t>
    </dgm:pt>
    <dgm:pt modelId="{A1B2CE3F-5ED6-43A9-8DB8-B8005700C423}">
      <dgm:prSet phldrT="[Text]"/>
      <dgm:spPr/>
      <dgm:t>
        <a:bodyPr/>
        <a:lstStyle/>
        <a:p>
          <a:r>
            <a:rPr lang="sr-Cyrl-RS" dirty="0"/>
            <a:t>Примања од продаје нефинансијске имовине 164.023 хиљаде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sr-Latn-RS" dirty="0"/>
        </a:p>
      </dgm:t>
    </dgm:pt>
    <dgm:pt modelId="{4A4C92A6-D92C-474B-91DC-A76590C668FC}" type="parTrans" cxnId="{EC699C48-3FEA-4BE1-B6D6-55CA3C1CBC8E}">
      <dgm:prSet/>
      <dgm:spPr/>
      <dgm:t>
        <a:bodyPr/>
        <a:lstStyle/>
        <a:p>
          <a:endParaRPr lang="sr-Latn-RS"/>
        </a:p>
      </dgm:t>
    </dgm:pt>
    <dgm:pt modelId="{F9182901-88ED-4E31-9599-5940724B934D}" type="sibTrans" cxnId="{EC699C48-3FEA-4BE1-B6D6-55CA3C1CBC8E}">
      <dgm:prSet/>
      <dgm:spPr/>
      <dgm:t>
        <a:bodyPr/>
        <a:lstStyle/>
        <a:p>
          <a:endParaRPr lang="sr-Latn-RS"/>
        </a:p>
      </dgm:t>
    </dgm:pt>
    <dgm:pt modelId="{A64C42B9-2B58-4546-8C43-6AAF997FEBAC}">
      <dgm:prSet phldrT="[Text]"/>
      <dgm:spPr/>
      <dgm:t>
        <a:bodyPr/>
        <a:lstStyle/>
        <a:p>
          <a:endParaRPr lang="sr-Latn-RS" dirty="0"/>
        </a:p>
      </dgm:t>
    </dgm:pt>
    <dgm:pt modelId="{8E108F2E-3631-4B96-B416-C0D6E4B1DE4A}" type="parTrans" cxnId="{C5B08E42-2E34-4223-B4D0-ED62D074A621}">
      <dgm:prSet/>
      <dgm:spPr/>
      <dgm:t>
        <a:bodyPr/>
        <a:lstStyle/>
        <a:p>
          <a:endParaRPr lang="sr-Latn-RS"/>
        </a:p>
      </dgm:t>
    </dgm:pt>
    <dgm:pt modelId="{D1329AF5-4ACF-4D5F-8975-B67D74AA4B01}" type="sibTrans" cxnId="{C5B08E42-2E34-4223-B4D0-ED62D074A621}">
      <dgm:prSet/>
      <dgm:spPr/>
      <dgm:t>
        <a:bodyPr/>
        <a:lstStyle/>
        <a:p>
          <a:endParaRPr lang="sr-Latn-RS"/>
        </a:p>
      </dgm:t>
    </dgm:pt>
    <dgm:pt modelId="{F75370B4-B886-4ECE-9C1A-3559C3EA4B6F}">
      <dgm:prSet phldrT="[Text]"/>
      <dgm:spPr/>
      <dgm:t>
        <a:bodyPr/>
        <a:lstStyle/>
        <a:p>
          <a:r>
            <a:rPr lang="sr-Cyrl-RS" dirty="0"/>
            <a:t>Примања од продаје финансијске имовине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>
              <a:solidFill>
                <a:schemeClr val="tx1"/>
              </a:solidFill>
            </a:rPr>
            <a:t>306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sr-Cyrl-RS" dirty="0">
              <a:solidFill>
                <a:schemeClr val="tx1"/>
              </a:solidFill>
            </a:rPr>
            <a:t>хиљада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sr-Latn-RS" dirty="0"/>
        </a:p>
      </dgm:t>
    </dgm:pt>
    <dgm:pt modelId="{16D9E57A-E35A-47A6-BC62-76B3491FED51}" type="parTrans" cxnId="{C147308D-EA15-4FAB-8AD0-14A3F4429A2F}">
      <dgm:prSet/>
      <dgm:spPr/>
      <dgm:t>
        <a:bodyPr/>
        <a:lstStyle/>
        <a:p>
          <a:endParaRPr lang="sr-Latn-RS"/>
        </a:p>
      </dgm:t>
    </dgm:pt>
    <dgm:pt modelId="{B46093B1-B076-478D-BC49-8DA48403D79B}" type="sibTrans" cxnId="{C147308D-EA15-4FAB-8AD0-14A3F4429A2F}">
      <dgm:prSet/>
      <dgm:spPr/>
      <dgm:t>
        <a:bodyPr/>
        <a:lstStyle/>
        <a:p>
          <a:endParaRPr lang="sr-Latn-RS"/>
        </a:p>
      </dgm:t>
    </dgm:pt>
    <dgm:pt modelId="{CB54EAD0-7B79-4F2A-B6F1-C248D89D873C}">
      <dgm:prSet phldrT="[Text]" custT="1"/>
      <dgm:spPr/>
      <dgm:t>
        <a:bodyPr/>
        <a:lstStyle/>
        <a:p>
          <a:r>
            <a:rPr lang="sr-Cyrl-RS" sz="1100" dirty="0"/>
            <a:t>Меморандумске ставке 7</a:t>
          </a:r>
          <a:r>
            <a:rPr lang="sr-Latn-RS" sz="1100" dirty="0"/>
            <a:t>.</a:t>
          </a:r>
          <a:r>
            <a:rPr lang="sr-Cyrl-RS" sz="1100" dirty="0"/>
            <a:t>635 хиљада</a:t>
          </a:r>
          <a:r>
            <a:rPr lang="sr-Cyrl-RS" sz="1100" dirty="0">
              <a:solidFill>
                <a:srgbClr val="FF0000"/>
              </a:solidFill>
            </a:rPr>
            <a:t> </a:t>
          </a:r>
          <a:r>
            <a:rPr lang="sr-Cyrl-RS" sz="1100" dirty="0"/>
            <a:t>динара</a:t>
          </a:r>
          <a:endParaRPr lang="sr-Latn-RS" sz="1100" dirty="0"/>
        </a:p>
      </dgm:t>
    </dgm:pt>
    <dgm:pt modelId="{5C631D12-F47E-4716-9372-1BA146C52E22}" type="parTrans" cxnId="{4EEDB805-4310-43A9-8920-A74261D961DD}">
      <dgm:prSet/>
      <dgm:spPr/>
      <dgm:t>
        <a:bodyPr/>
        <a:lstStyle/>
        <a:p>
          <a:endParaRPr lang="sr-Latn-RS"/>
        </a:p>
      </dgm:t>
    </dgm:pt>
    <dgm:pt modelId="{4B8E9549-DB7D-4E19-A0AF-C526121D5CC1}" type="sibTrans" cxnId="{4EEDB805-4310-43A9-8920-A74261D961DD}">
      <dgm:prSet/>
      <dgm:spPr/>
      <dgm:t>
        <a:bodyPr/>
        <a:lstStyle/>
        <a:p>
          <a:endParaRPr lang="sr-Latn-RS"/>
        </a:p>
      </dgm:t>
    </dgm:pt>
    <dgm:pt modelId="{71FC123C-D5F4-4BDB-8ACC-4371CF3E51AD}" type="pres">
      <dgm:prSet presAssocID="{E275C91B-EF79-4BB0-9A34-B42BC43BC036}" presName="composite" presStyleCnt="0">
        <dgm:presLayoutVars>
          <dgm:chMax val="1"/>
          <dgm:dir/>
          <dgm:resizeHandles val="exact"/>
        </dgm:presLayoutVars>
      </dgm:prSet>
      <dgm:spPr/>
    </dgm:pt>
    <dgm:pt modelId="{29FB5735-0E39-4B45-B5D6-888866646622}" type="pres">
      <dgm:prSet presAssocID="{E275C91B-EF79-4BB0-9A34-B42BC43BC036}" presName="radial" presStyleCnt="0">
        <dgm:presLayoutVars>
          <dgm:animLvl val="ctr"/>
        </dgm:presLayoutVars>
      </dgm:prSet>
      <dgm:spPr/>
    </dgm:pt>
    <dgm:pt modelId="{6240F709-AB07-42B9-B8EB-1B2E8746EE72}" type="pres">
      <dgm:prSet presAssocID="{0F7D09EA-D198-4367-BBE2-E9E89FB19D0B}" presName="centerShape" presStyleLbl="vennNode1" presStyleIdx="0" presStyleCnt="7"/>
      <dgm:spPr/>
    </dgm:pt>
    <dgm:pt modelId="{1E48DC28-EBDC-4BE0-9094-D51E4D1A8576}" type="pres">
      <dgm:prSet presAssocID="{75D710BC-0A2E-41BA-9079-C991342DE102}" presName="node" presStyleLbl="vennNode1" presStyleIdx="1" presStyleCnt="7">
        <dgm:presLayoutVars>
          <dgm:bulletEnabled val="1"/>
        </dgm:presLayoutVars>
      </dgm:prSet>
      <dgm:spPr/>
    </dgm:pt>
    <dgm:pt modelId="{EB89CB60-213E-431F-B611-84321B4647B1}" type="pres">
      <dgm:prSet presAssocID="{5BAC4697-C10A-479C-A467-68E8955B6DA2}" presName="node" presStyleLbl="vennNode1" presStyleIdx="2" presStyleCnt="7">
        <dgm:presLayoutVars>
          <dgm:bulletEnabled val="1"/>
        </dgm:presLayoutVars>
      </dgm:prSet>
      <dgm:spPr/>
    </dgm:pt>
    <dgm:pt modelId="{5E756D5E-9AFF-4693-AE03-CDC062CA5968}" type="pres">
      <dgm:prSet presAssocID="{997E45C4-D504-4BFF-B09B-E46031442DD7}" presName="node" presStyleLbl="vennNode1" presStyleIdx="3" presStyleCnt="7">
        <dgm:presLayoutVars>
          <dgm:bulletEnabled val="1"/>
        </dgm:presLayoutVars>
      </dgm:prSet>
      <dgm:spPr/>
    </dgm:pt>
    <dgm:pt modelId="{6E2D8596-3A8B-4B87-841E-D772DEAFF40C}" type="pres">
      <dgm:prSet presAssocID="{A1B2CE3F-5ED6-43A9-8DB8-B8005700C423}" presName="node" presStyleLbl="vennNode1" presStyleIdx="4" presStyleCnt="7">
        <dgm:presLayoutVars>
          <dgm:bulletEnabled val="1"/>
        </dgm:presLayoutVars>
      </dgm:prSet>
      <dgm:spPr/>
    </dgm:pt>
    <dgm:pt modelId="{D87C8F6A-22E8-4CA1-A551-C282CE3CC8A2}" type="pres">
      <dgm:prSet presAssocID="{F75370B4-B886-4ECE-9C1A-3559C3EA4B6F}" presName="node" presStyleLbl="vennNode1" presStyleIdx="5" presStyleCnt="7" custScaleX="96445" custScaleY="105678" custRadScaleRad="102268" custRadScaleInc="-414">
        <dgm:presLayoutVars>
          <dgm:bulletEnabled val="1"/>
        </dgm:presLayoutVars>
      </dgm:prSet>
      <dgm:spPr/>
    </dgm:pt>
    <dgm:pt modelId="{4EA1A295-1EDC-4064-B557-66F8000DB0EC}" type="pres">
      <dgm:prSet presAssocID="{CB54EAD0-7B79-4F2A-B6F1-C248D89D873C}" presName="node" presStyleLbl="vennNode1" presStyleIdx="6" presStyleCnt="7" custScaleX="104576">
        <dgm:presLayoutVars>
          <dgm:bulletEnabled val="1"/>
        </dgm:presLayoutVars>
      </dgm:prSet>
      <dgm:spPr/>
    </dgm:pt>
  </dgm:ptLst>
  <dgm:cxnLst>
    <dgm:cxn modelId="{4EEDB805-4310-43A9-8920-A74261D961DD}" srcId="{0F7D09EA-D198-4367-BBE2-E9E89FB19D0B}" destId="{CB54EAD0-7B79-4F2A-B6F1-C248D89D873C}" srcOrd="5" destOrd="0" parTransId="{5C631D12-F47E-4716-9372-1BA146C52E22}" sibTransId="{4B8E9549-DB7D-4E19-A0AF-C526121D5CC1}"/>
    <dgm:cxn modelId="{FE18AE14-C60B-45BD-9093-B0DC77E2A84C}" type="presOf" srcId="{CB54EAD0-7B79-4F2A-B6F1-C248D89D873C}" destId="{4EA1A295-1EDC-4064-B557-66F8000DB0EC}" srcOrd="0" destOrd="0" presId="urn:microsoft.com/office/officeart/2005/8/layout/radial3"/>
    <dgm:cxn modelId="{74772029-0183-49F2-8BB6-45E7C810B32F}" srcId="{0F7D09EA-D198-4367-BBE2-E9E89FB19D0B}" destId="{997E45C4-D504-4BFF-B09B-E46031442DD7}" srcOrd="2" destOrd="0" parTransId="{56C77883-3EB7-483F-9583-6D9320B33748}" sibTransId="{364D25E7-F9D1-4A2D-8A9C-44F6706362EA}"/>
    <dgm:cxn modelId="{9DF30F36-4996-4378-AF11-66DD391F3194}" type="presOf" srcId="{0F7D09EA-D198-4367-BBE2-E9E89FB19D0B}" destId="{6240F709-AB07-42B9-B8EB-1B2E8746EE72}" srcOrd="0" destOrd="0" presId="urn:microsoft.com/office/officeart/2005/8/layout/radial3"/>
    <dgm:cxn modelId="{C5B08E42-2E34-4223-B4D0-ED62D074A621}" srcId="{E275C91B-EF79-4BB0-9A34-B42BC43BC036}" destId="{A64C42B9-2B58-4546-8C43-6AAF997FEBAC}" srcOrd="1" destOrd="0" parTransId="{8E108F2E-3631-4B96-B416-C0D6E4B1DE4A}" sibTransId="{D1329AF5-4ACF-4D5F-8975-B67D74AA4B01}"/>
    <dgm:cxn modelId="{EC699C48-3FEA-4BE1-B6D6-55CA3C1CBC8E}" srcId="{0F7D09EA-D198-4367-BBE2-E9E89FB19D0B}" destId="{A1B2CE3F-5ED6-43A9-8DB8-B8005700C423}" srcOrd="3" destOrd="0" parTransId="{4A4C92A6-D92C-474B-91DC-A76590C668FC}" sibTransId="{F9182901-88ED-4E31-9599-5940724B934D}"/>
    <dgm:cxn modelId="{48784A77-CAD8-4E0D-8F0A-18876071C06D}" type="presOf" srcId="{A1B2CE3F-5ED6-43A9-8DB8-B8005700C423}" destId="{6E2D8596-3A8B-4B87-841E-D772DEAFF40C}" srcOrd="0" destOrd="0" presId="urn:microsoft.com/office/officeart/2005/8/layout/radial3"/>
    <dgm:cxn modelId="{C147308D-EA15-4FAB-8AD0-14A3F4429A2F}" srcId="{0F7D09EA-D198-4367-BBE2-E9E89FB19D0B}" destId="{F75370B4-B886-4ECE-9C1A-3559C3EA4B6F}" srcOrd="4" destOrd="0" parTransId="{16D9E57A-E35A-47A6-BC62-76B3491FED51}" sibTransId="{B46093B1-B076-478D-BC49-8DA48403D79B}"/>
    <dgm:cxn modelId="{91FA3EBC-8D24-45C3-BB0C-1FD75931D9D9}" srcId="{0F7D09EA-D198-4367-BBE2-E9E89FB19D0B}" destId="{5BAC4697-C10A-479C-A467-68E8955B6DA2}" srcOrd="1" destOrd="0" parTransId="{363200AF-4036-41BE-A7D8-8725390E1446}" sibTransId="{9D8213F2-CF8E-417D-B5EA-E15D8CF820F6}"/>
    <dgm:cxn modelId="{B47BE4BD-5859-40B5-A983-70A3BEC23E74}" srcId="{0F7D09EA-D198-4367-BBE2-E9E89FB19D0B}" destId="{75D710BC-0A2E-41BA-9079-C991342DE102}" srcOrd="0" destOrd="0" parTransId="{A1EF8517-756C-4035-AED8-DFDACA2765BB}" sibTransId="{D33E1982-4B10-4D9D-9F31-E004FD7FDC97}"/>
    <dgm:cxn modelId="{5622F9BE-B9B1-424B-AED7-DE53710D4493}" type="presOf" srcId="{5BAC4697-C10A-479C-A467-68E8955B6DA2}" destId="{EB89CB60-213E-431F-B611-84321B4647B1}" srcOrd="0" destOrd="0" presId="urn:microsoft.com/office/officeart/2005/8/layout/radial3"/>
    <dgm:cxn modelId="{43E348C7-2EFC-44D2-8E09-073E590CE047}" type="presOf" srcId="{997E45C4-D504-4BFF-B09B-E46031442DD7}" destId="{5E756D5E-9AFF-4693-AE03-CDC062CA5968}" srcOrd="0" destOrd="0" presId="urn:microsoft.com/office/officeart/2005/8/layout/radial3"/>
    <dgm:cxn modelId="{8CEAD3D1-8349-4BAD-BA4B-011A5ED9BD45}" type="presOf" srcId="{E275C91B-EF79-4BB0-9A34-B42BC43BC036}" destId="{71FC123C-D5F4-4BDB-8ACC-4371CF3E51AD}" srcOrd="0" destOrd="0" presId="urn:microsoft.com/office/officeart/2005/8/layout/radial3"/>
    <dgm:cxn modelId="{A39DD0D9-EC6D-4656-8305-7A9587587AA1}" type="presOf" srcId="{75D710BC-0A2E-41BA-9079-C991342DE102}" destId="{1E48DC28-EBDC-4BE0-9094-D51E4D1A8576}" srcOrd="0" destOrd="0" presId="urn:microsoft.com/office/officeart/2005/8/layout/radial3"/>
    <dgm:cxn modelId="{299752E8-6F36-47B8-9731-41582F32125F}" srcId="{E275C91B-EF79-4BB0-9A34-B42BC43BC036}" destId="{0F7D09EA-D198-4367-BBE2-E9E89FB19D0B}" srcOrd="0" destOrd="0" parTransId="{4BE6F344-8CBC-431D-9083-6F83F47F9612}" sibTransId="{B408B735-932D-47E2-9813-DC4B25ABB9F2}"/>
    <dgm:cxn modelId="{6702B8FC-1CC6-4924-9B32-37D32A7C1B36}" type="presOf" srcId="{F75370B4-B886-4ECE-9C1A-3559C3EA4B6F}" destId="{D87C8F6A-22E8-4CA1-A551-C282CE3CC8A2}" srcOrd="0" destOrd="0" presId="urn:microsoft.com/office/officeart/2005/8/layout/radial3"/>
    <dgm:cxn modelId="{6F72265F-3C9E-408F-9ABA-4A14F7E02915}" type="presParOf" srcId="{71FC123C-D5F4-4BDB-8ACC-4371CF3E51AD}" destId="{29FB5735-0E39-4B45-B5D6-888866646622}" srcOrd="0" destOrd="0" presId="urn:microsoft.com/office/officeart/2005/8/layout/radial3"/>
    <dgm:cxn modelId="{853C835F-E9C3-4EF2-8B83-C67F5C1898C1}" type="presParOf" srcId="{29FB5735-0E39-4B45-B5D6-888866646622}" destId="{6240F709-AB07-42B9-B8EB-1B2E8746EE72}" srcOrd="0" destOrd="0" presId="urn:microsoft.com/office/officeart/2005/8/layout/radial3"/>
    <dgm:cxn modelId="{00E36334-7CE1-440E-B606-438536B5D17B}" type="presParOf" srcId="{29FB5735-0E39-4B45-B5D6-888866646622}" destId="{1E48DC28-EBDC-4BE0-9094-D51E4D1A8576}" srcOrd="1" destOrd="0" presId="urn:microsoft.com/office/officeart/2005/8/layout/radial3"/>
    <dgm:cxn modelId="{D66AF488-82A3-4479-B426-C6518DFA686E}" type="presParOf" srcId="{29FB5735-0E39-4B45-B5D6-888866646622}" destId="{EB89CB60-213E-431F-B611-84321B4647B1}" srcOrd="2" destOrd="0" presId="urn:microsoft.com/office/officeart/2005/8/layout/radial3"/>
    <dgm:cxn modelId="{718A1636-F86D-4873-98DC-DF0274B4AC78}" type="presParOf" srcId="{29FB5735-0E39-4B45-B5D6-888866646622}" destId="{5E756D5E-9AFF-4693-AE03-CDC062CA5968}" srcOrd="3" destOrd="0" presId="urn:microsoft.com/office/officeart/2005/8/layout/radial3"/>
    <dgm:cxn modelId="{4483379F-6C39-4E96-ADE9-7D70A0B1CEE6}" type="presParOf" srcId="{29FB5735-0E39-4B45-B5D6-888866646622}" destId="{6E2D8596-3A8B-4B87-841E-D772DEAFF40C}" srcOrd="4" destOrd="0" presId="urn:microsoft.com/office/officeart/2005/8/layout/radial3"/>
    <dgm:cxn modelId="{DE2B0016-641B-4841-8161-5860908B0C62}" type="presParOf" srcId="{29FB5735-0E39-4B45-B5D6-888866646622}" destId="{D87C8F6A-22E8-4CA1-A551-C282CE3CC8A2}" srcOrd="5" destOrd="0" presId="urn:microsoft.com/office/officeart/2005/8/layout/radial3"/>
    <dgm:cxn modelId="{646F9086-162D-4666-B31D-F86285C5176D}" type="presParOf" srcId="{29FB5735-0E39-4B45-B5D6-888866646622}" destId="{4EA1A295-1EDC-4064-B557-66F8000DB0E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корисника.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услуга и роба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текуће поправке и одржавање и за трошкове материјала.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јавним предузећима и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 или инвестиционо одржавање постојећих објеката, набавку опреме, машина,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</dgm:pt>
  </dgm:ptLst>
  <dgm:cxnLst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2568B405-1D2C-4B40-BEE2-41191AD1EACB}" type="presOf" srcId="{E055884F-7426-4921-A0E5-9CA56A76B49A}" destId="{CCB8139E-CA19-491D-9FCD-6BF28923C725}" srcOrd="0" destOrd="0" presId="urn:diagrams.loki3.com/BracketList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CFBB810-AFAB-4DB1-8996-5AD490C73DA3}" type="presOf" srcId="{4B4A2A45-FFA7-47F5-A99D-A2DFD7698107}" destId="{9A05939C-6B40-4C32-897A-4A6DC3E71E5B}" srcOrd="0" destOrd="0" presId="urn:diagrams.loki3.com/BracketList"/>
    <dgm:cxn modelId="{50681314-CFD2-4372-8B24-5F430D19C316}" type="presOf" srcId="{1BF4645B-0E25-4982-8755-C468FC62C39C}" destId="{320B77C6-F8A0-4CEB-8B55-79E4A1BAF9E9}" srcOrd="0" destOrd="0" presId="urn:diagrams.loki3.com/BracketList"/>
    <dgm:cxn modelId="{B8706C1C-B3E3-4610-A2A1-B6F1642713D0}" type="presOf" srcId="{26EF48C7-6381-4355-B03F-DD441AE957C7}" destId="{EFAACCF6-3A6A-4536-89B0-F0A7C44F6BE1}" srcOrd="0" destOrd="0" presId="urn:diagrams.loki3.com/BracketList"/>
    <dgm:cxn modelId="{2CF8B621-5F58-4114-A612-584D9D001A4A}" type="presOf" srcId="{FE2BA0E8-81AC-463B-B498-EF464F5BCE06}" destId="{9893D59A-7FEC-486D-89C4-D28135F6121C}" srcOrd="0" destOrd="0" presId="urn:diagrams.loki3.com/BracketList"/>
    <dgm:cxn modelId="{D5AEC324-71D0-499D-9882-7A058A26ACFC}" type="presOf" srcId="{EEA47F19-311D-44B3-AAA4-35C98BD4844B}" destId="{EFEB1020-9C17-48DC-BBE0-54FA743F9F75}" srcOrd="0" destOrd="0" presId="urn:diagrams.loki3.com/BracketList"/>
    <dgm:cxn modelId="{3653762B-242F-4298-AD2B-D9A198FF9544}" type="presOf" srcId="{28888755-727E-436B-B2F2-DA7896544A65}" destId="{9312B733-3AEB-49F6-8245-08553BA2949B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B460FE42-375E-4531-831F-A97C0E22E9EA}" type="presOf" srcId="{6B14159D-5902-471E-9F91-CEA86CA18597}" destId="{FFFD7BD8-195B-4FA4-9414-4F4C582F5570}" srcOrd="0" destOrd="0" presId="urn:diagrams.loki3.com/BracketList"/>
    <dgm:cxn modelId="{52BA2749-1066-4551-AA14-525997651BE1}" type="presOf" srcId="{E1AD8724-28DC-48C5-B75E-B0D1F33E6279}" destId="{939B76D1-BB33-4E50-9ECD-839FB5787B95}" srcOrd="0" destOrd="0" presId="urn:diagrams.loki3.com/BracketList"/>
    <dgm:cxn modelId="{8F0C8870-4490-4569-A4CA-61BBC8186C6B}" type="presOf" srcId="{423C6F79-8640-4D5E-8F7E-2B463BCF528C}" destId="{E8E0050D-5592-4FFB-BC24-07DF887B3DF2}" srcOrd="0" destOrd="0" presId="urn:diagrams.loki3.com/BracketList"/>
    <dgm:cxn modelId="{AFDAAD73-3740-4EC6-80EE-B5094A0EAE6F}" type="presOf" srcId="{D45E583C-4AAD-40D2-9D24-9A0A68141567}" destId="{7BB6658A-32E0-42C7-B82A-240BF45CF27D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689D0F99-1140-4B2E-AF41-DF04B9B6D61F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313379AD-AC69-41BE-81C0-E426F5535F2B}" type="presOf" srcId="{0C844461-76DE-4FEA-A87D-23440AD6FC2E}" destId="{C6144CDB-22C1-4337-9F95-C3A522A707D1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B6796BF-3C44-47DC-A414-503D6419F4CA}" type="presOf" srcId="{97F877CB-9B8D-43D2-81EC-7EBF25320968}" destId="{260E7D26-6540-4407-AA35-D081FC05F135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DB15ABE7-22C4-4D3B-855D-86F6BD903CA0}" type="presOf" srcId="{92FD0664-EE76-4121-BE7B-68FC1EE5F4D7}" destId="{C6BA9D27-2D60-4BA7-98A9-E18E57FDB6CB}" srcOrd="0" destOrd="0" presId="urn:diagrams.loki3.com/BracketList"/>
    <dgm:cxn modelId="{A78343F2-2219-48FD-850D-30A238AABC25}" type="presOf" srcId="{E1B79EE1-1157-4302-AB0B-8FEDC81165FD}" destId="{F40D94EA-52E0-4740-A924-EAF350BDF213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261723FE-394C-4319-8ED4-03DF6DF173E3}" type="presOf" srcId="{48096665-F98A-4372-9642-AA104F5D458A}" destId="{B471A916-B6F4-4017-A447-E2C98CEE19B9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6FA247-190D-46D0-85FD-5D52E71C9732}" type="presParOf" srcId="{EFEB1020-9C17-48DC-BBE0-54FA743F9F75}" destId="{98695426-23ED-40C0-90A1-2BB445DEBC64}" srcOrd="0" destOrd="0" presId="urn:diagrams.loki3.com/BracketList"/>
    <dgm:cxn modelId="{9ECD4682-48A4-494F-AAA1-B259136994C2}" type="presParOf" srcId="{98695426-23ED-40C0-90A1-2BB445DEBC64}" destId="{C6144CDB-22C1-4337-9F95-C3A522A707D1}" srcOrd="0" destOrd="0" presId="urn:diagrams.loki3.com/BracketList"/>
    <dgm:cxn modelId="{98771A5B-E195-4915-90ED-92708E521C87}" type="presParOf" srcId="{98695426-23ED-40C0-90A1-2BB445DEBC64}" destId="{02385D1D-92EB-445D-B736-940004751C79}" srcOrd="1" destOrd="0" presId="urn:diagrams.loki3.com/BracketList"/>
    <dgm:cxn modelId="{324DB9ED-8139-43E8-80F2-146F6DDC98EC}" type="presParOf" srcId="{98695426-23ED-40C0-90A1-2BB445DEBC64}" destId="{99D36636-E395-439F-A79A-29C0BFB6F7E4}" srcOrd="2" destOrd="0" presId="urn:diagrams.loki3.com/BracketList"/>
    <dgm:cxn modelId="{B69AB137-4078-4E3F-A0AA-3253888DEA46}" type="presParOf" srcId="{98695426-23ED-40C0-90A1-2BB445DEBC64}" destId="{7BB6658A-32E0-42C7-B82A-240BF45CF27D}" srcOrd="3" destOrd="0" presId="urn:diagrams.loki3.com/BracketList"/>
    <dgm:cxn modelId="{088ADC0E-C8B8-4F12-B9F8-C3E4BC16F337}" type="presParOf" srcId="{EFEB1020-9C17-48DC-BBE0-54FA743F9F75}" destId="{5B3CB043-7A92-47E9-A4C4-39EC715F2552}" srcOrd="1" destOrd="0" presId="urn:diagrams.loki3.com/BracketList"/>
    <dgm:cxn modelId="{C008DA06-E676-4438-B415-BFD1B1E61235}" type="presParOf" srcId="{EFEB1020-9C17-48DC-BBE0-54FA743F9F75}" destId="{D9DF5E9A-39D4-44B7-A326-58B07A05D91E}" srcOrd="2" destOrd="0" presId="urn:diagrams.loki3.com/BracketList"/>
    <dgm:cxn modelId="{1AA68B89-2CCB-48EB-B16C-D674D6543ED1}" type="presParOf" srcId="{D9DF5E9A-39D4-44B7-A326-58B07A05D91E}" destId="{F40D94EA-52E0-4740-A924-EAF350BDF213}" srcOrd="0" destOrd="0" presId="urn:diagrams.loki3.com/BracketList"/>
    <dgm:cxn modelId="{4B91DED2-2C22-4873-B5BC-733A092F8A60}" type="presParOf" srcId="{D9DF5E9A-39D4-44B7-A326-58B07A05D91E}" destId="{0E930D30-96BC-4D43-B65A-EE88C46DBE48}" srcOrd="1" destOrd="0" presId="urn:diagrams.loki3.com/BracketList"/>
    <dgm:cxn modelId="{66AF0388-E7CD-4363-A762-1B1C06D55084}" type="presParOf" srcId="{D9DF5E9A-39D4-44B7-A326-58B07A05D91E}" destId="{5831BF15-ED1F-4BD5-857B-18B8E573D9AB}" srcOrd="2" destOrd="0" presId="urn:diagrams.loki3.com/BracketList"/>
    <dgm:cxn modelId="{D8DF961B-EC65-4AA1-8CF0-FBD488DEEBCF}" type="presParOf" srcId="{D9DF5E9A-39D4-44B7-A326-58B07A05D91E}" destId="{C6BA9D27-2D60-4BA7-98A9-E18E57FDB6CB}" srcOrd="3" destOrd="0" presId="urn:diagrams.loki3.com/BracketList"/>
    <dgm:cxn modelId="{775AED1B-660A-415E-AC0B-531563635F79}" type="presParOf" srcId="{EFEB1020-9C17-48DC-BBE0-54FA743F9F75}" destId="{5A002753-9FCA-4DC5-B8A6-1F7632BDDE58}" srcOrd="3" destOrd="0" presId="urn:diagrams.loki3.com/BracketList"/>
    <dgm:cxn modelId="{1F317EB7-91BB-403D-B8F7-7F03A3DA8CCD}" type="presParOf" srcId="{EFEB1020-9C17-48DC-BBE0-54FA743F9F75}" destId="{9709DCCB-B8A8-47BC-A303-F9EC41DA889E}" srcOrd="4" destOrd="0" presId="urn:diagrams.loki3.com/BracketList"/>
    <dgm:cxn modelId="{24B04CBE-41F7-4143-8D5A-C8E35256AB27}" type="presParOf" srcId="{9709DCCB-B8A8-47BC-A303-F9EC41DA889E}" destId="{CCB8139E-CA19-491D-9FCD-6BF28923C725}" srcOrd="0" destOrd="0" presId="urn:diagrams.loki3.com/BracketList"/>
    <dgm:cxn modelId="{3BBE821A-CE51-40CF-9295-B06369FDFF39}" type="presParOf" srcId="{9709DCCB-B8A8-47BC-A303-F9EC41DA889E}" destId="{14D1633C-A097-4A5A-8269-B04E98857E56}" srcOrd="1" destOrd="0" presId="urn:diagrams.loki3.com/BracketList"/>
    <dgm:cxn modelId="{18D77D28-21B5-487D-9D48-026B1BD416D3}" type="presParOf" srcId="{9709DCCB-B8A8-47BC-A303-F9EC41DA889E}" destId="{82B38D6F-2AA7-4339-A71D-28AA55699178}" srcOrd="2" destOrd="0" presId="urn:diagrams.loki3.com/BracketList"/>
    <dgm:cxn modelId="{DBB19EEE-82FA-4397-B3C6-837D616A26E2}" type="presParOf" srcId="{9709DCCB-B8A8-47BC-A303-F9EC41DA889E}" destId="{FFFD7BD8-195B-4FA4-9414-4F4C582F5570}" srcOrd="3" destOrd="0" presId="urn:diagrams.loki3.com/BracketList"/>
    <dgm:cxn modelId="{B562A77A-F213-4634-8EE8-56BF17A9ADDD}" type="presParOf" srcId="{EFEB1020-9C17-48DC-BBE0-54FA743F9F75}" destId="{D3A122A3-FC4C-4845-B4FF-0E74CF3D50D3}" srcOrd="5" destOrd="0" presId="urn:diagrams.loki3.com/BracketList"/>
    <dgm:cxn modelId="{89737E1F-5192-4C62-850C-94A65950AFE8}" type="presParOf" srcId="{EFEB1020-9C17-48DC-BBE0-54FA743F9F75}" destId="{CCB5FDA4-BEC8-4CA1-835A-2A3BEEBEC456}" srcOrd="6" destOrd="0" presId="urn:diagrams.loki3.com/BracketList"/>
    <dgm:cxn modelId="{9DBBBA89-53B4-4C49-9BCE-CE4EF7C256E4}" type="presParOf" srcId="{CCB5FDA4-BEC8-4CA1-835A-2A3BEEBEC456}" destId="{9312B733-3AEB-49F6-8245-08553BA2949B}" srcOrd="0" destOrd="0" presId="urn:diagrams.loki3.com/BracketList"/>
    <dgm:cxn modelId="{A5FE047A-E299-4332-8042-DDED9A44CE8D}" type="presParOf" srcId="{CCB5FDA4-BEC8-4CA1-835A-2A3BEEBEC456}" destId="{435AB433-2559-485A-A03D-C32F36288071}" srcOrd="1" destOrd="0" presId="urn:diagrams.loki3.com/BracketList"/>
    <dgm:cxn modelId="{CEA9829F-61AD-4543-8489-05346F84BDBA}" type="presParOf" srcId="{CCB5FDA4-BEC8-4CA1-835A-2A3BEEBEC456}" destId="{C13B9160-72D5-46E0-A1C0-91E8634DFAE2}" srcOrd="2" destOrd="0" presId="urn:diagrams.loki3.com/BracketList"/>
    <dgm:cxn modelId="{A332DED9-5FD0-4F31-BA09-CA00D585A37C}" type="presParOf" srcId="{CCB5FDA4-BEC8-4CA1-835A-2A3BEEBEC456}" destId="{9893D59A-7FEC-486D-89C4-D28135F6121C}" srcOrd="3" destOrd="0" presId="urn:diagrams.loki3.com/BracketList"/>
    <dgm:cxn modelId="{6E14FD7D-D6E0-4263-A4C9-C49940D154E3}" type="presParOf" srcId="{EFEB1020-9C17-48DC-BBE0-54FA743F9F75}" destId="{A421D242-ABBF-45EB-97FD-83930430328F}" srcOrd="7" destOrd="0" presId="urn:diagrams.loki3.com/BracketList"/>
    <dgm:cxn modelId="{9B0E34E0-6959-4600-96CE-649C7FC17E00}" type="presParOf" srcId="{EFEB1020-9C17-48DC-BBE0-54FA743F9F75}" destId="{F0DED400-B200-4EA2-AB34-CCFF58E07A6E}" srcOrd="8" destOrd="0" presId="urn:diagrams.loki3.com/BracketList"/>
    <dgm:cxn modelId="{1FBD4EC3-5BBF-497C-9735-220B54867302}" type="presParOf" srcId="{F0DED400-B200-4EA2-AB34-CCFF58E07A6E}" destId="{EFAACCF6-3A6A-4536-89B0-F0A7C44F6BE1}" srcOrd="0" destOrd="0" presId="urn:diagrams.loki3.com/BracketList"/>
    <dgm:cxn modelId="{B4974C70-8753-4424-A3CF-65D924B56A34}" type="presParOf" srcId="{F0DED400-B200-4EA2-AB34-CCFF58E07A6E}" destId="{6497CA82-45EE-4BD1-AEB4-CC3961FBFB74}" srcOrd="1" destOrd="0" presId="urn:diagrams.loki3.com/BracketList"/>
    <dgm:cxn modelId="{AD118B38-275B-42B1-B8FB-621C4F3E13E6}" type="presParOf" srcId="{F0DED400-B200-4EA2-AB34-CCFF58E07A6E}" destId="{CD7548DD-1E84-4DA7-B1D0-28F3E4EBFF82}" srcOrd="2" destOrd="0" presId="urn:diagrams.loki3.com/BracketList"/>
    <dgm:cxn modelId="{46D99522-D3F9-4DAB-9773-142A2FD4B46F}" type="presParOf" srcId="{F0DED400-B200-4EA2-AB34-CCFF58E07A6E}" destId="{9A05939C-6B40-4C32-897A-4A6DC3E71E5B}" srcOrd="3" destOrd="0" presId="urn:diagrams.loki3.com/BracketList"/>
    <dgm:cxn modelId="{75630373-DE73-4EA9-8153-8D346063D5CE}" type="presParOf" srcId="{EFEB1020-9C17-48DC-BBE0-54FA743F9F75}" destId="{569EA799-9807-4770-B698-79D3EF79120B}" srcOrd="9" destOrd="0" presId="urn:diagrams.loki3.com/BracketList"/>
    <dgm:cxn modelId="{46D91CB2-9065-406B-A5BB-67305C5AE38D}" type="presParOf" srcId="{EFEB1020-9C17-48DC-BBE0-54FA743F9F75}" destId="{2B991069-479A-498A-AF83-5B33CD9F12C6}" srcOrd="10" destOrd="0" presId="urn:diagrams.loki3.com/BracketList"/>
    <dgm:cxn modelId="{B3720CC1-BDDF-4C4D-9F66-1A0B8098DFB7}" type="presParOf" srcId="{2B991069-479A-498A-AF83-5B33CD9F12C6}" destId="{939B76D1-BB33-4E50-9ECD-839FB5787B95}" srcOrd="0" destOrd="0" presId="urn:diagrams.loki3.com/BracketList"/>
    <dgm:cxn modelId="{0507C166-FB82-4A7E-B6FC-005FB8D867EE}" type="presParOf" srcId="{2B991069-479A-498A-AF83-5B33CD9F12C6}" destId="{7845F59F-6101-48DE-ABCC-EC5351843F5B}" srcOrd="1" destOrd="0" presId="urn:diagrams.loki3.com/BracketList"/>
    <dgm:cxn modelId="{705A797A-1FFB-4148-B838-CA6C94C46A8A}" type="presParOf" srcId="{2B991069-479A-498A-AF83-5B33CD9F12C6}" destId="{8DC06B04-AA78-4007-96F1-AC66800E204E}" srcOrd="2" destOrd="0" presId="urn:diagrams.loki3.com/BracketList"/>
    <dgm:cxn modelId="{A92043CE-B3F8-4B99-A584-A84D8F6785A1}" type="presParOf" srcId="{2B991069-479A-498A-AF83-5B33CD9F12C6}" destId="{B43D6F8D-5103-4DCA-8971-053A6B7A987B}" srcOrd="3" destOrd="0" presId="urn:diagrams.loki3.com/BracketList"/>
    <dgm:cxn modelId="{68894A5F-8BE3-422A-83A7-84B1BD17E92B}" type="presParOf" srcId="{EFEB1020-9C17-48DC-BBE0-54FA743F9F75}" destId="{1DEFA11E-9373-40F9-A3AA-EE96EB176FFC}" srcOrd="11" destOrd="0" presId="urn:diagrams.loki3.com/BracketList"/>
    <dgm:cxn modelId="{233E1009-0CE0-4AC8-A961-8F8FE678E787}" type="presParOf" srcId="{EFEB1020-9C17-48DC-BBE0-54FA743F9F75}" destId="{4B12A308-E2AF-4F45-882B-691EF4FA1B43}" srcOrd="12" destOrd="0" presId="urn:diagrams.loki3.com/BracketList"/>
    <dgm:cxn modelId="{6751AF93-E1A6-4669-B728-604497B24BE3}" type="presParOf" srcId="{4B12A308-E2AF-4F45-882B-691EF4FA1B43}" destId="{B471A916-B6F4-4017-A447-E2C98CEE19B9}" srcOrd="0" destOrd="0" presId="urn:diagrams.loki3.com/BracketList"/>
    <dgm:cxn modelId="{44433771-A7F2-4A14-A056-3FB384D9BDFC}" type="presParOf" srcId="{4B12A308-E2AF-4F45-882B-691EF4FA1B43}" destId="{7F976215-9D17-4223-A92A-D3302071B429}" srcOrd="1" destOrd="0" presId="urn:diagrams.loki3.com/BracketList"/>
    <dgm:cxn modelId="{576ACE25-BB7E-46B3-A2EF-F24F07114571}" type="presParOf" srcId="{4B12A308-E2AF-4F45-882B-691EF4FA1B43}" destId="{C984C73F-7C05-410A-B91E-AD111AE0E45B}" srcOrd="2" destOrd="0" presId="urn:diagrams.loki3.com/BracketList"/>
    <dgm:cxn modelId="{0AAD2FD1-B435-476F-AB6A-24E434B14FB5}" type="presParOf" srcId="{4B12A308-E2AF-4F45-882B-691EF4FA1B43}" destId="{260E7D26-6540-4407-AA35-D081FC05F135}" srcOrd="3" destOrd="0" presId="urn:diagrams.loki3.com/BracketList"/>
    <dgm:cxn modelId="{C4BEBD64-C443-43FA-855E-A6597255A851}" type="presParOf" srcId="{EFEB1020-9C17-48DC-BBE0-54FA743F9F75}" destId="{87942DC7-D611-481D-85C3-17E9EE928CC9}" srcOrd="13" destOrd="0" presId="urn:diagrams.loki3.com/BracketList"/>
    <dgm:cxn modelId="{510602D0-CAA0-4462-A3CE-A5C35C06EC97}" type="presParOf" srcId="{EFEB1020-9C17-48DC-BBE0-54FA743F9F75}" destId="{5A582BDF-EB51-42B9-AFE8-1D18A89089BC}" srcOrd="14" destOrd="0" presId="urn:diagrams.loki3.com/BracketList"/>
    <dgm:cxn modelId="{D59977F4-287C-4A81-9DAA-A1340C19F3B3}" type="presParOf" srcId="{5A582BDF-EB51-42B9-AFE8-1D18A89089BC}" destId="{320B77C6-F8A0-4CEB-8B55-79E4A1BAF9E9}" srcOrd="0" destOrd="0" presId="urn:diagrams.loki3.com/BracketList"/>
    <dgm:cxn modelId="{7D9819A4-FF18-4241-8E8A-F85B82C2B8C2}" type="presParOf" srcId="{5A582BDF-EB51-42B9-AFE8-1D18A89089BC}" destId="{803A06C6-F698-48F4-A91D-0B2B17EECBA4}" srcOrd="1" destOrd="0" presId="urn:diagrams.loki3.com/BracketList"/>
    <dgm:cxn modelId="{5EC4A09C-3F08-4DCD-AE57-C6BD82D9A0E3}" type="presParOf" srcId="{5A582BDF-EB51-42B9-AFE8-1D18A89089BC}" destId="{4A43BD3F-83F2-4A36-B8AE-CC5DC27FAC9E}" srcOrd="2" destOrd="0" presId="urn:diagrams.loki3.com/BracketList"/>
    <dgm:cxn modelId="{67B898AF-D2FB-4E22-B915-85C72C77C2E7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80E6FE-75F8-455F-B00D-388A62CAD878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3AEAB1B5-D9EF-4981-86BF-BCD6908D01E5}">
      <dgm:prSet phldrT="[Text]"/>
      <dgm:spPr/>
      <dgm:t>
        <a:bodyPr/>
        <a:lstStyle/>
        <a:p>
          <a:r>
            <a:rPr lang="sr-Cyrl-RS" dirty="0"/>
            <a:t>Укупно извршени расходи и издаци износе </a:t>
          </a:r>
          <a:r>
            <a:rPr lang="en-US" dirty="0"/>
            <a:t>4</a:t>
          </a:r>
          <a:r>
            <a:rPr lang="sr-Cyrl-RS" dirty="0"/>
            <a:t>.</a:t>
          </a:r>
          <a:r>
            <a:rPr lang="en-US" dirty="0"/>
            <a:t>044</a:t>
          </a:r>
          <a:r>
            <a:rPr lang="sr-Cyrl-RS" dirty="0"/>
            <a:t>.</a:t>
          </a:r>
          <a:r>
            <a:rPr lang="en-US" dirty="0"/>
            <a:t>881</a:t>
          </a:r>
          <a:r>
            <a:rPr lang="sr-Cyrl-RS" dirty="0"/>
            <a:t> хиљада динара</a:t>
          </a:r>
          <a:endParaRPr lang="sr-Latn-RS" dirty="0"/>
        </a:p>
      </dgm:t>
    </dgm:pt>
    <dgm:pt modelId="{9B790053-042C-4178-B099-0AA1E213BC4B}" type="parTrans" cxnId="{3003CA8A-6DE4-45F8-9E95-9DBBCD00E8BC}">
      <dgm:prSet/>
      <dgm:spPr/>
      <dgm:t>
        <a:bodyPr/>
        <a:lstStyle/>
        <a:p>
          <a:endParaRPr lang="sr-Latn-RS"/>
        </a:p>
      </dgm:t>
    </dgm:pt>
    <dgm:pt modelId="{DB173785-DEAA-40A6-91BF-CB61950A6CE4}" type="sibTrans" cxnId="{3003CA8A-6DE4-45F8-9E95-9DBBCD00E8BC}">
      <dgm:prSet/>
      <dgm:spPr/>
      <dgm:t>
        <a:bodyPr/>
        <a:lstStyle/>
        <a:p>
          <a:endParaRPr lang="sr-Latn-RS"/>
        </a:p>
      </dgm:t>
    </dgm:pt>
    <dgm:pt modelId="{2885F644-5E9D-46B6-8CAF-6E5B22E43DBC}">
      <dgm:prSet phldrT="[Text]"/>
      <dgm:spPr/>
      <dgm:t>
        <a:bodyPr/>
        <a:lstStyle/>
        <a:p>
          <a:r>
            <a:rPr lang="sr-Cyrl-RS" dirty="0"/>
            <a:t>Расходи за запослене </a:t>
          </a:r>
          <a:r>
            <a:rPr lang="en-US" dirty="0"/>
            <a:t>899.080</a:t>
          </a:r>
          <a:r>
            <a:rPr lang="sr-Cyrl-RS" dirty="0"/>
            <a:t> хиљада динара</a:t>
          </a:r>
          <a:endParaRPr lang="sr-Latn-RS" dirty="0"/>
        </a:p>
      </dgm:t>
    </dgm:pt>
    <dgm:pt modelId="{D533F1E8-9F58-46F3-B8A8-163A0327F5DA}" type="parTrans" cxnId="{16CBEC61-89ED-4D59-A282-62F769E1908D}">
      <dgm:prSet/>
      <dgm:spPr/>
      <dgm:t>
        <a:bodyPr/>
        <a:lstStyle/>
        <a:p>
          <a:endParaRPr lang="sr-Latn-RS"/>
        </a:p>
      </dgm:t>
    </dgm:pt>
    <dgm:pt modelId="{08FEAE6E-9170-4490-9C95-2D5CA2D0B642}" type="sibTrans" cxnId="{16CBEC61-89ED-4D59-A282-62F769E1908D}">
      <dgm:prSet/>
      <dgm:spPr/>
      <dgm:t>
        <a:bodyPr/>
        <a:lstStyle/>
        <a:p>
          <a:endParaRPr lang="sr-Latn-RS"/>
        </a:p>
      </dgm:t>
    </dgm:pt>
    <dgm:pt modelId="{6ADE78B8-6A90-409A-93EC-2E1018038D39}">
      <dgm:prSet phldrT="[Text]"/>
      <dgm:spPr/>
      <dgm:t>
        <a:bodyPr/>
        <a:lstStyle/>
        <a:p>
          <a:r>
            <a:rPr lang="sr-Cyrl-RS" dirty="0"/>
            <a:t>Отплата камата </a:t>
          </a:r>
          <a:r>
            <a:rPr lang="en-US" dirty="0"/>
            <a:t>382</a:t>
          </a:r>
          <a:r>
            <a:rPr lang="sr-Cyrl-RS" dirty="0"/>
            <a:t> хиљаде динара </a:t>
          </a:r>
          <a:endParaRPr lang="sr-Latn-RS" dirty="0"/>
        </a:p>
      </dgm:t>
    </dgm:pt>
    <dgm:pt modelId="{AE60744F-14AC-4F64-83C4-5205FA88679D}" type="parTrans" cxnId="{EAB41089-F315-4B8D-B7AC-5714AF51E9B3}">
      <dgm:prSet/>
      <dgm:spPr/>
      <dgm:t>
        <a:bodyPr/>
        <a:lstStyle/>
        <a:p>
          <a:endParaRPr lang="sr-Latn-RS"/>
        </a:p>
      </dgm:t>
    </dgm:pt>
    <dgm:pt modelId="{02410A3D-942F-454B-9780-587F226915E4}" type="sibTrans" cxnId="{EAB41089-F315-4B8D-B7AC-5714AF51E9B3}">
      <dgm:prSet/>
      <dgm:spPr/>
      <dgm:t>
        <a:bodyPr/>
        <a:lstStyle/>
        <a:p>
          <a:endParaRPr lang="sr-Latn-RS"/>
        </a:p>
      </dgm:t>
    </dgm:pt>
    <dgm:pt modelId="{6CDE4B7E-694A-4CC6-9380-C110FA4F3107}">
      <dgm:prSet phldrT="[Text]"/>
      <dgm:spPr/>
      <dgm:t>
        <a:bodyPr/>
        <a:lstStyle/>
        <a:p>
          <a:r>
            <a:rPr lang="sr-Cyrl-RS" dirty="0"/>
            <a:t>Субвенције </a:t>
          </a:r>
          <a:r>
            <a:rPr lang="en-US" dirty="0"/>
            <a:t>3</a:t>
          </a:r>
          <a:r>
            <a:rPr lang="sr-Cyrl-RS" dirty="0"/>
            <a:t>82.3</a:t>
          </a:r>
          <a:r>
            <a:rPr lang="en-US" dirty="0"/>
            <a:t>17</a:t>
          </a:r>
          <a:r>
            <a:rPr lang="sr-Cyrl-RS" dirty="0"/>
            <a:t> хиљада динара</a:t>
          </a:r>
          <a:endParaRPr lang="sr-Latn-RS" dirty="0"/>
        </a:p>
      </dgm:t>
    </dgm:pt>
    <dgm:pt modelId="{F6B9A79C-4C1D-4A52-B265-8E3F0143E45F}" type="parTrans" cxnId="{76783F61-67EF-4F78-BF97-9BF8CB5CED0A}">
      <dgm:prSet/>
      <dgm:spPr/>
      <dgm:t>
        <a:bodyPr/>
        <a:lstStyle/>
        <a:p>
          <a:endParaRPr lang="sr-Latn-RS"/>
        </a:p>
      </dgm:t>
    </dgm:pt>
    <dgm:pt modelId="{89616386-E022-453E-A834-B06CA95E8124}" type="sibTrans" cxnId="{76783F61-67EF-4F78-BF97-9BF8CB5CED0A}">
      <dgm:prSet/>
      <dgm:spPr/>
      <dgm:t>
        <a:bodyPr/>
        <a:lstStyle/>
        <a:p>
          <a:endParaRPr lang="sr-Latn-RS"/>
        </a:p>
      </dgm:t>
    </dgm:pt>
    <dgm:pt modelId="{D74D097A-7206-4D6A-8D6E-A923AB420E95}">
      <dgm:prSet phldrT="[Text]"/>
      <dgm:spPr/>
      <dgm:t>
        <a:bodyPr/>
        <a:lstStyle/>
        <a:p>
          <a:r>
            <a:rPr lang="sr-Cyrl-RS" dirty="0"/>
            <a:t>Накнаде за социјалну заштиту 1</a:t>
          </a:r>
          <a:r>
            <a:rPr lang="en-US" dirty="0"/>
            <a:t>3</a:t>
          </a:r>
          <a:r>
            <a:rPr lang="sr-Cyrl-RS" dirty="0"/>
            <a:t>8.2</a:t>
          </a:r>
          <a:r>
            <a:rPr lang="en-US" dirty="0"/>
            <a:t>36</a:t>
          </a:r>
          <a:r>
            <a:rPr lang="sr-Cyrl-RS" dirty="0"/>
            <a:t> хиљада динара</a:t>
          </a:r>
          <a:endParaRPr lang="sr-Latn-RS" dirty="0"/>
        </a:p>
      </dgm:t>
    </dgm:pt>
    <dgm:pt modelId="{A57142E9-F6A0-4AF0-8C02-A76885714A5D}" type="parTrans" cxnId="{D527AE9A-7BB9-4E10-A508-F823D8C489D0}">
      <dgm:prSet/>
      <dgm:spPr/>
      <dgm:t>
        <a:bodyPr/>
        <a:lstStyle/>
        <a:p>
          <a:endParaRPr lang="sr-Latn-RS"/>
        </a:p>
      </dgm:t>
    </dgm:pt>
    <dgm:pt modelId="{3A8BD741-66ED-49AE-BA0C-5557DF1FE861}" type="sibTrans" cxnId="{D527AE9A-7BB9-4E10-A508-F823D8C489D0}">
      <dgm:prSet/>
      <dgm:spPr/>
      <dgm:t>
        <a:bodyPr/>
        <a:lstStyle/>
        <a:p>
          <a:endParaRPr lang="sr-Latn-RS"/>
        </a:p>
      </dgm:t>
    </dgm:pt>
    <dgm:pt modelId="{25554638-F945-433E-8CB2-C5E67290A396}">
      <dgm:prSet phldrT="[Text]"/>
      <dgm:spPr/>
      <dgm:t>
        <a:bodyPr/>
        <a:lstStyle/>
        <a:p>
          <a:r>
            <a:rPr lang="sr-Cyrl-RS" dirty="0"/>
            <a:t>Остали расходи 34</a:t>
          </a:r>
          <a:r>
            <a:rPr lang="en-US" dirty="0"/>
            <a:t>8</a:t>
          </a:r>
          <a:r>
            <a:rPr lang="sr-Cyrl-RS" dirty="0"/>
            <a:t>.</a:t>
          </a:r>
          <a:r>
            <a:rPr lang="en-US" dirty="0"/>
            <a:t>7</a:t>
          </a:r>
          <a:r>
            <a:rPr lang="sr-Cyrl-RS" dirty="0"/>
            <a:t>05 хиљада динара</a:t>
          </a:r>
          <a:endParaRPr lang="sr-Latn-RS" dirty="0"/>
        </a:p>
      </dgm:t>
    </dgm:pt>
    <dgm:pt modelId="{03AAF2B2-8D4E-4D7C-8F0D-98B044737E9F}" type="parTrans" cxnId="{49602602-2F55-48B2-A2B2-AF9AB75568E0}">
      <dgm:prSet/>
      <dgm:spPr/>
      <dgm:t>
        <a:bodyPr/>
        <a:lstStyle/>
        <a:p>
          <a:endParaRPr lang="sr-Latn-RS"/>
        </a:p>
      </dgm:t>
    </dgm:pt>
    <dgm:pt modelId="{CF5804E1-87A2-44DF-AE5F-825E27D96A8B}" type="sibTrans" cxnId="{49602602-2F55-48B2-A2B2-AF9AB75568E0}">
      <dgm:prSet/>
      <dgm:spPr/>
      <dgm:t>
        <a:bodyPr/>
        <a:lstStyle/>
        <a:p>
          <a:endParaRPr lang="sr-Latn-RS"/>
        </a:p>
      </dgm:t>
    </dgm:pt>
    <dgm:pt modelId="{65514349-6E86-492D-AE52-BDECF778D345}">
      <dgm:prSet phldrT="[Text]"/>
      <dgm:spPr/>
      <dgm:t>
        <a:bodyPr/>
        <a:lstStyle/>
        <a:p>
          <a:r>
            <a:rPr lang="sr-Cyrl-RS" dirty="0"/>
            <a:t>Капитални издаци </a:t>
          </a:r>
          <a:r>
            <a:rPr lang="en-US" dirty="0"/>
            <a:t>2</a:t>
          </a:r>
          <a:r>
            <a:rPr lang="sr-Cyrl-RS" dirty="0"/>
            <a:t>65.517 хиљада динара</a:t>
          </a:r>
          <a:endParaRPr lang="sr-Latn-RS" dirty="0"/>
        </a:p>
      </dgm:t>
    </dgm:pt>
    <dgm:pt modelId="{9D13D754-8EFF-4461-87F5-0789000F4CA0}" type="parTrans" cxnId="{2FF1A183-6CB5-43CC-8F11-299D5784FBF3}">
      <dgm:prSet/>
      <dgm:spPr/>
      <dgm:t>
        <a:bodyPr/>
        <a:lstStyle/>
        <a:p>
          <a:endParaRPr lang="sr-Latn-RS"/>
        </a:p>
      </dgm:t>
    </dgm:pt>
    <dgm:pt modelId="{1C13DFA0-7027-4362-B1FB-F4C7A5444917}" type="sibTrans" cxnId="{2FF1A183-6CB5-43CC-8F11-299D5784FBF3}">
      <dgm:prSet/>
      <dgm:spPr/>
      <dgm:t>
        <a:bodyPr/>
        <a:lstStyle/>
        <a:p>
          <a:endParaRPr lang="sr-Latn-RS"/>
        </a:p>
      </dgm:t>
    </dgm:pt>
    <dgm:pt modelId="{66BFF05E-3F6D-4EED-9D30-10583093E473}">
      <dgm:prSet phldrT="[Text]"/>
      <dgm:spPr/>
      <dgm:t>
        <a:bodyPr/>
        <a:lstStyle/>
        <a:p>
          <a:r>
            <a:rPr lang="sr-Cyrl-RS" dirty="0"/>
            <a:t>Коришћење услуга</a:t>
          </a:r>
          <a:r>
            <a:rPr lang="en-US" dirty="0"/>
            <a:t> </a:t>
          </a:r>
          <a:r>
            <a:rPr lang="sr-Cyrl-RS" dirty="0"/>
            <a:t>и роба </a:t>
          </a:r>
          <a:r>
            <a:rPr lang="en-US" dirty="0"/>
            <a:t>1.336</a:t>
          </a:r>
          <a:r>
            <a:rPr lang="sr-Cyrl-RS" dirty="0"/>
            <a:t>.</a:t>
          </a:r>
          <a:r>
            <a:rPr lang="en-US" dirty="0"/>
            <a:t>058</a:t>
          </a:r>
          <a:r>
            <a:rPr lang="sr-Cyrl-RS" dirty="0"/>
            <a:t> хиљада динара</a:t>
          </a:r>
          <a:endParaRPr lang="sr-Latn-RS" dirty="0"/>
        </a:p>
      </dgm:t>
    </dgm:pt>
    <dgm:pt modelId="{348C766C-48F1-4B0B-A06E-1091D883FBD8}" type="sibTrans" cxnId="{D16FC27F-26CF-49E6-BB61-9DCD56E3A476}">
      <dgm:prSet/>
      <dgm:spPr/>
      <dgm:t>
        <a:bodyPr/>
        <a:lstStyle/>
        <a:p>
          <a:endParaRPr lang="sr-Latn-RS"/>
        </a:p>
      </dgm:t>
    </dgm:pt>
    <dgm:pt modelId="{C76D26A3-42A4-45FA-AE9E-872BDE3C951D}" type="parTrans" cxnId="{D16FC27F-26CF-49E6-BB61-9DCD56E3A476}">
      <dgm:prSet/>
      <dgm:spPr/>
      <dgm:t>
        <a:bodyPr/>
        <a:lstStyle/>
        <a:p>
          <a:endParaRPr lang="sr-Latn-RS"/>
        </a:p>
      </dgm:t>
    </dgm:pt>
    <dgm:pt modelId="{A7E4F091-602A-4737-8CA1-3DFC1E61B9AF}">
      <dgm:prSet phldrT="[Text]"/>
      <dgm:spPr/>
      <dgm:t>
        <a:bodyPr/>
        <a:lstStyle/>
        <a:p>
          <a:r>
            <a:rPr lang="sr-Cyrl-RS" dirty="0"/>
            <a:t>Дотације и трансфери </a:t>
          </a:r>
          <a:r>
            <a:rPr lang="en-US" dirty="0"/>
            <a:t>6</a:t>
          </a:r>
          <a:r>
            <a:rPr lang="sr-Cyrl-RS" dirty="0"/>
            <a:t>74.586 хиљада динара</a:t>
          </a:r>
          <a:endParaRPr lang="sr-Latn-RS" dirty="0"/>
        </a:p>
      </dgm:t>
    </dgm:pt>
    <dgm:pt modelId="{6B2E87BA-09CD-44D4-A2CB-E7F84771F039}" type="sibTrans" cxnId="{AF2685DF-4E71-4D0F-9415-6CB502DCD77E}">
      <dgm:prSet/>
      <dgm:spPr/>
      <dgm:t>
        <a:bodyPr/>
        <a:lstStyle/>
        <a:p>
          <a:endParaRPr lang="sr-Latn-RS"/>
        </a:p>
      </dgm:t>
    </dgm:pt>
    <dgm:pt modelId="{54791C53-C18A-486B-AD6A-B58EA3B2E4EC}" type="parTrans" cxnId="{AF2685DF-4E71-4D0F-9415-6CB502DCD77E}">
      <dgm:prSet/>
      <dgm:spPr/>
      <dgm:t>
        <a:bodyPr/>
        <a:lstStyle/>
        <a:p>
          <a:endParaRPr lang="sr-Latn-RS"/>
        </a:p>
      </dgm:t>
    </dgm:pt>
    <dgm:pt modelId="{96E931F0-5EFE-4E17-A815-1832C52507E3}" type="pres">
      <dgm:prSet presAssocID="{4080E6FE-75F8-455F-B00D-388A62CAD878}" presName="composite" presStyleCnt="0">
        <dgm:presLayoutVars>
          <dgm:chMax val="1"/>
          <dgm:dir/>
          <dgm:resizeHandles val="exact"/>
        </dgm:presLayoutVars>
      </dgm:prSet>
      <dgm:spPr/>
    </dgm:pt>
    <dgm:pt modelId="{6A03509E-2D2C-4701-877A-3DD8C8C452B3}" type="pres">
      <dgm:prSet presAssocID="{4080E6FE-75F8-455F-B00D-388A62CAD878}" presName="radial" presStyleCnt="0">
        <dgm:presLayoutVars>
          <dgm:animLvl val="ctr"/>
        </dgm:presLayoutVars>
      </dgm:prSet>
      <dgm:spPr/>
    </dgm:pt>
    <dgm:pt modelId="{23F30694-D224-4AFD-83D0-A9B26CD4AE63}" type="pres">
      <dgm:prSet presAssocID="{3AEAB1B5-D9EF-4981-86BF-BCD6908D01E5}" presName="centerShape" presStyleLbl="vennNode1" presStyleIdx="0" presStyleCnt="9"/>
      <dgm:spPr/>
    </dgm:pt>
    <dgm:pt modelId="{581D9C24-D691-4644-99EB-4A6B1D74C269}" type="pres">
      <dgm:prSet presAssocID="{2885F644-5E9D-46B6-8CAF-6E5B22E43DBC}" presName="node" presStyleLbl="vennNode1" presStyleIdx="1" presStyleCnt="9">
        <dgm:presLayoutVars>
          <dgm:bulletEnabled val="1"/>
        </dgm:presLayoutVars>
      </dgm:prSet>
      <dgm:spPr/>
    </dgm:pt>
    <dgm:pt modelId="{00760FBC-BB29-4E8F-A3FA-0B8C20635B76}" type="pres">
      <dgm:prSet presAssocID="{66BFF05E-3F6D-4EED-9D30-10583093E473}" presName="node" presStyleLbl="vennNode1" presStyleIdx="2" presStyleCnt="9">
        <dgm:presLayoutVars>
          <dgm:bulletEnabled val="1"/>
        </dgm:presLayoutVars>
      </dgm:prSet>
      <dgm:spPr/>
    </dgm:pt>
    <dgm:pt modelId="{6E484F8A-3CF3-4AFF-9FB8-1AE41894B273}" type="pres">
      <dgm:prSet presAssocID="{6ADE78B8-6A90-409A-93EC-2E1018038D39}" presName="node" presStyleLbl="vennNode1" presStyleIdx="3" presStyleCnt="9">
        <dgm:presLayoutVars>
          <dgm:bulletEnabled val="1"/>
        </dgm:presLayoutVars>
      </dgm:prSet>
      <dgm:spPr/>
    </dgm:pt>
    <dgm:pt modelId="{34B43685-141A-4461-AE6A-301BAC908C60}" type="pres">
      <dgm:prSet presAssocID="{6CDE4B7E-694A-4CC6-9380-C110FA4F3107}" presName="node" presStyleLbl="vennNode1" presStyleIdx="4" presStyleCnt="9">
        <dgm:presLayoutVars>
          <dgm:bulletEnabled val="1"/>
        </dgm:presLayoutVars>
      </dgm:prSet>
      <dgm:spPr/>
    </dgm:pt>
    <dgm:pt modelId="{EEF973BF-B90E-4D0F-AC07-BB28F004C6A7}" type="pres">
      <dgm:prSet presAssocID="{A7E4F091-602A-4737-8CA1-3DFC1E61B9AF}" presName="node" presStyleLbl="vennNode1" presStyleIdx="5" presStyleCnt="9">
        <dgm:presLayoutVars>
          <dgm:bulletEnabled val="1"/>
        </dgm:presLayoutVars>
      </dgm:prSet>
      <dgm:spPr/>
    </dgm:pt>
    <dgm:pt modelId="{281404DC-9187-40D0-97FF-0D818AB2F366}" type="pres">
      <dgm:prSet presAssocID="{D74D097A-7206-4D6A-8D6E-A923AB420E95}" presName="node" presStyleLbl="vennNode1" presStyleIdx="6" presStyleCnt="9">
        <dgm:presLayoutVars>
          <dgm:bulletEnabled val="1"/>
        </dgm:presLayoutVars>
      </dgm:prSet>
      <dgm:spPr/>
    </dgm:pt>
    <dgm:pt modelId="{ADDA55F8-68B2-4192-A0FF-92D5AADED3EF}" type="pres">
      <dgm:prSet presAssocID="{25554638-F945-433E-8CB2-C5E67290A396}" presName="node" presStyleLbl="vennNode1" presStyleIdx="7" presStyleCnt="9">
        <dgm:presLayoutVars>
          <dgm:bulletEnabled val="1"/>
        </dgm:presLayoutVars>
      </dgm:prSet>
      <dgm:spPr/>
    </dgm:pt>
    <dgm:pt modelId="{68D8E666-A4BC-49C9-9193-F48DBF84BB6B}" type="pres">
      <dgm:prSet presAssocID="{65514349-6E86-492D-AE52-BDECF778D345}" presName="node" presStyleLbl="vennNode1" presStyleIdx="8" presStyleCnt="9">
        <dgm:presLayoutVars>
          <dgm:bulletEnabled val="1"/>
        </dgm:presLayoutVars>
      </dgm:prSet>
      <dgm:spPr/>
    </dgm:pt>
  </dgm:ptLst>
  <dgm:cxnLst>
    <dgm:cxn modelId="{49602602-2F55-48B2-A2B2-AF9AB75568E0}" srcId="{3AEAB1B5-D9EF-4981-86BF-BCD6908D01E5}" destId="{25554638-F945-433E-8CB2-C5E67290A396}" srcOrd="6" destOrd="0" parTransId="{03AAF2B2-8D4E-4D7C-8F0D-98B044737E9F}" sibTransId="{CF5804E1-87A2-44DF-AE5F-825E27D96A8B}"/>
    <dgm:cxn modelId="{76783F61-67EF-4F78-BF97-9BF8CB5CED0A}" srcId="{3AEAB1B5-D9EF-4981-86BF-BCD6908D01E5}" destId="{6CDE4B7E-694A-4CC6-9380-C110FA4F3107}" srcOrd="3" destOrd="0" parTransId="{F6B9A79C-4C1D-4A52-B265-8E3F0143E45F}" sibTransId="{89616386-E022-453E-A834-B06CA95E8124}"/>
    <dgm:cxn modelId="{16CBEC61-89ED-4D59-A282-62F769E1908D}" srcId="{3AEAB1B5-D9EF-4981-86BF-BCD6908D01E5}" destId="{2885F644-5E9D-46B6-8CAF-6E5B22E43DBC}" srcOrd="0" destOrd="0" parTransId="{D533F1E8-9F58-46F3-B8A8-163A0327F5DA}" sibTransId="{08FEAE6E-9170-4490-9C95-2D5CA2D0B642}"/>
    <dgm:cxn modelId="{9EE03477-8930-4F7D-AAF4-D9C901C7FA03}" type="presOf" srcId="{3AEAB1B5-D9EF-4981-86BF-BCD6908D01E5}" destId="{23F30694-D224-4AFD-83D0-A9B26CD4AE63}" srcOrd="0" destOrd="0" presId="urn:microsoft.com/office/officeart/2005/8/layout/radial3"/>
    <dgm:cxn modelId="{D16FC27F-26CF-49E6-BB61-9DCD56E3A476}" srcId="{3AEAB1B5-D9EF-4981-86BF-BCD6908D01E5}" destId="{66BFF05E-3F6D-4EED-9D30-10583093E473}" srcOrd="1" destOrd="0" parTransId="{C76D26A3-42A4-45FA-AE9E-872BDE3C951D}" sibTransId="{348C766C-48F1-4B0B-A06E-1091D883FBD8}"/>
    <dgm:cxn modelId="{2FF1A183-6CB5-43CC-8F11-299D5784FBF3}" srcId="{3AEAB1B5-D9EF-4981-86BF-BCD6908D01E5}" destId="{65514349-6E86-492D-AE52-BDECF778D345}" srcOrd="7" destOrd="0" parTransId="{9D13D754-8EFF-4461-87F5-0789000F4CA0}" sibTransId="{1C13DFA0-7027-4362-B1FB-F4C7A5444917}"/>
    <dgm:cxn modelId="{EAB41089-F315-4B8D-B7AC-5714AF51E9B3}" srcId="{3AEAB1B5-D9EF-4981-86BF-BCD6908D01E5}" destId="{6ADE78B8-6A90-409A-93EC-2E1018038D39}" srcOrd="2" destOrd="0" parTransId="{AE60744F-14AC-4F64-83C4-5205FA88679D}" sibTransId="{02410A3D-942F-454B-9780-587F226915E4}"/>
    <dgm:cxn modelId="{88FB1B89-2553-4EAA-99DF-5E5B0B404190}" type="presOf" srcId="{6CDE4B7E-694A-4CC6-9380-C110FA4F3107}" destId="{34B43685-141A-4461-AE6A-301BAC908C60}" srcOrd="0" destOrd="0" presId="urn:microsoft.com/office/officeart/2005/8/layout/radial3"/>
    <dgm:cxn modelId="{3003CA8A-6DE4-45F8-9E95-9DBBCD00E8BC}" srcId="{4080E6FE-75F8-455F-B00D-388A62CAD878}" destId="{3AEAB1B5-D9EF-4981-86BF-BCD6908D01E5}" srcOrd="0" destOrd="0" parTransId="{9B790053-042C-4178-B099-0AA1E213BC4B}" sibTransId="{DB173785-DEAA-40A6-91BF-CB61950A6CE4}"/>
    <dgm:cxn modelId="{D527AE9A-7BB9-4E10-A508-F823D8C489D0}" srcId="{3AEAB1B5-D9EF-4981-86BF-BCD6908D01E5}" destId="{D74D097A-7206-4D6A-8D6E-A923AB420E95}" srcOrd="5" destOrd="0" parTransId="{A57142E9-F6A0-4AF0-8C02-A76885714A5D}" sibTransId="{3A8BD741-66ED-49AE-BA0C-5557DF1FE861}"/>
    <dgm:cxn modelId="{BD5519AF-09E4-440A-9BFE-988528E88698}" type="presOf" srcId="{D74D097A-7206-4D6A-8D6E-A923AB420E95}" destId="{281404DC-9187-40D0-97FF-0D818AB2F366}" srcOrd="0" destOrd="0" presId="urn:microsoft.com/office/officeart/2005/8/layout/radial3"/>
    <dgm:cxn modelId="{AF971DB3-EEE9-4A9D-954B-59C68EB6A98A}" type="presOf" srcId="{A7E4F091-602A-4737-8CA1-3DFC1E61B9AF}" destId="{EEF973BF-B90E-4D0F-AC07-BB28F004C6A7}" srcOrd="0" destOrd="0" presId="urn:microsoft.com/office/officeart/2005/8/layout/radial3"/>
    <dgm:cxn modelId="{8191F8B5-047B-4ACB-927F-9C694E16DDCB}" type="presOf" srcId="{65514349-6E86-492D-AE52-BDECF778D345}" destId="{68D8E666-A4BC-49C9-9193-F48DBF84BB6B}" srcOrd="0" destOrd="0" presId="urn:microsoft.com/office/officeart/2005/8/layout/radial3"/>
    <dgm:cxn modelId="{B10F84B9-0FD7-4FCF-9672-1AE8EEBAEB48}" type="presOf" srcId="{25554638-F945-433E-8CB2-C5E67290A396}" destId="{ADDA55F8-68B2-4192-A0FF-92D5AADED3EF}" srcOrd="0" destOrd="0" presId="urn:microsoft.com/office/officeart/2005/8/layout/radial3"/>
    <dgm:cxn modelId="{929135D5-DEFC-46C5-A4EA-12DA9F9CA754}" type="presOf" srcId="{2885F644-5E9D-46B6-8CAF-6E5B22E43DBC}" destId="{581D9C24-D691-4644-99EB-4A6B1D74C269}" srcOrd="0" destOrd="0" presId="urn:microsoft.com/office/officeart/2005/8/layout/radial3"/>
    <dgm:cxn modelId="{E64822DD-F712-429B-B727-3A02EE06E13F}" type="presOf" srcId="{6ADE78B8-6A90-409A-93EC-2E1018038D39}" destId="{6E484F8A-3CF3-4AFF-9FB8-1AE41894B273}" srcOrd="0" destOrd="0" presId="urn:microsoft.com/office/officeart/2005/8/layout/radial3"/>
    <dgm:cxn modelId="{A7DB6ADF-7D33-4806-87D0-F12847C0E271}" type="presOf" srcId="{4080E6FE-75F8-455F-B00D-388A62CAD878}" destId="{96E931F0-5EFE-4E17-A815-1832C52507E3}" srcOrd="0" destOrd="0" presId="urn:microsoft.com/office/officeart/2005/8/layout/radial3"/>
    <dgm:cxn modelId="{AF2685DF-4E71-4D0F-9415-6CB502DCD77E}" srcId="{3AEAB1B5-D9EF-4981-86BF-BCD6908D01E5}" destId="{A7E4F091-602A-4737-8CA1-3DFC1E61B9AF}" srcOrd="4" destOrd="0" parTransId="{54791C53-C18A-486B-AD6A-B58EA3B2E4EC}" sibTransId="{6B2E87BA-09CD-44D4-A2CB-E7F84771F039}"/>
    <dgm:cxn modelId="{0047E1F0-65B3-4F3B-9730-B9171373FF2C}" type="presOf" srcId="{66BFF05E-3F6D-4EED-9D30-10583093E473}" destId="{00760FBC-BB29-4E8F-A3FA-0B8C20635B76}" srcOrd="0" destOrd="0" presId="urn:microsoft.com/office/officeart/2005/8/layout/radial3"/>
    <dgm:cxn modelId="{AC98B054-7092-4D8B-BD32-09C32F53D2EC}" type="presParOf" srcId="{96E931F0-5EFE-4E17-A815-1832C52507E3}" destId="{6A03509E-2D2C-4701-877A-3DD8C8C452B3}" srcOrd="0" destOrd="0" presId="urn:microsoft.com/office/officeart/2005/8/layout/radial3"/>
    <dgm:cxn modelId="{FF57B3A6-E339-464B-A608-BAA1E3CD2BB6}" type="presParOf" srcId="{6A03509E-2D2C-4701-877A-3DD8C8C452B3}" destId="{23F30694-D224-4AFD-83D0-A9B26CD4AE63}" srcOrd="0" destOrd="0" presId="urn:microsoft.com/office/officeart/2005/8/layout/radial3"/>
    <dgm:cxn modelId="{D58B5F47-DFB5-4FE4-A060-4178DC541561}" type="presParOf" srcId="{6A03509E-2D2C-4701-877A-3DD8C8C452B3}" destId="{581D9C24-D691-4644-99EB-4A6B1D74C269}" srcOrd="1" destOrd="0" presId="urn:microsoft.com/office/officeart/2005/8/layout/radial3"/>
    <dgm:cxn modelId="{56D9B212-8BC2-4948-86A6-CF8579B820C7}" type="presParOf" srcId="{6A03509E-2D2C-4701-877A-3DD8C8C452B3}" destId="{00760FBC-BB29-4E8F-A3FA-0B8C20635B76}" srcOrd="2" destOrd="0" presId="urn:microsoft.com/office/officeart/2005/8/layout/radial3"/>
    <dgm:cxn modelId="{D0C7A3AB-50F7-48AF-99CE-641AD33B2D0D}" type="presParOf" srcId="{6A03509E-2D2C-4701-877A-3DD8C8C452B3}" destId="{6E484F8A-3CF3-4AFF-9FB8-1AE41894B273}" srcOrd="3" destOrd="0" presId="urn:microsoft.com/office/officeart/2005/8/layout/radial3"/>
    <dgm:cxn modelId="{BE06B7FE-A648-498D-81D2-75F3B296AB16}" type="presParOf" srcId="{6A03509E-2D2C-4701-877A-3DD8C8C452B3}" destId="{34B43685-141A-4461-AE6A-301BAC908C60}" srcOrd="4" destOrd="0" presId="urn:microsoft.com/office/officeart/2005/8/layout/radial3"/>
    <dgm:cxn modelId="{32F88B08-7BD0-4127-9E14-7398407FFCE9}" type="presParOf" srcId="{6A03509E-2D2C-4701-877A-3DD8C8C452B3}" destId="{EEF973BF-B90E-4D0F-AC07-BB28F004C6A7}" srcOrd="5" destOrd="0" presId="urn:microsoft.com/office/officeart/2005/8/layout/radial3"/>
    <dgm:cxn modelId="{5AD81E39-7627-4175-B642-6A9D4809AD7F}" type="presParOf" srcId="{6A03509E-2D2C-4701-877A-3DD8C8C452B3}" destId="{281404DC-9187-40D0-97FF-0D818AB2F366}" srcOrd="6" destOrd="0" presId="urn:microsoft.com/office/officeart/2005/8/layout/radial3"/>
    <dgm:cxn modelId="{4162099C-ED6A-4DC2-90CD-57057E83C620}" type="presParOf" srcId="{6A03509E-2D2C-4701-877A-3DD8C8C452B3}" destId="{ADDA55F8-68B2-4192-A0FF-92D5AADED3EF}" srcOrd="7" destOrd="0" presId="urn:microsoft.com/office/officeart/2005/8/layout/radial3"/>
    <dgm:cxn modelId="{B05B0BCB-BCC2-45B0-8800-5DB2D7671FBB}" type="presParOf" srcId="{6A03509E-2D2C-4701-877A-3DD8C8C452B3}" destId="{68D8E666-A4BC-49C9-9193-F48DBF84BB6B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C5DE72-8CF2-40AB-8B49-8819A50992B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545D899E-2DE4-459A-BF7D-C99EDBE05EFD}">
      <dgm:prSet phldrT="[Text]"/>
      <dgm:spPr/>
      <dgm:t>
        <a:bodyPr/>
        <a:lstStyle/>
        <a:p>
          <a:r>
            <a:rPr lang="sr-Cyrl-RS" dirty="0"/>
            <a:t>Скупштина града </a:t>
          </a:r>
          <a:r>
            <a:rPr lang="en-US" dirty="0"/>
            <a:t>51.337</a:t>
          </a:r>
          <a:r>
            <a:rPr lang="sr-Cyrl-RS" dirty="0"/>
            <a:t> хиљада динара</a:t>
          </a:r>
          <a:endParaRPr lang="sr-Latn-RS" dirty="0"/>
        </a:p>
      </dgm:t>
    </dgm:pt>
    <dgm:pt modelId="{64C76799-0A05-44C3-83D6-7BAAE8239C54}" type="parTrans" cxnId="{137D5147-93E2-4685-BB9C-054AADE99E8C}">
      <dgm:prSet/>
      <dgm:spPr/>
      <dgm:t>
        <a:bodyPr/>
        <a:lstStyle/>
        <a:p>
          <a:endParaRPr lang="sr-Latn-RS"/>
        </a:p>
      </dgm:t>
    </dgm:pt>
    <dgm:pt modelId="{5C3EB513-05CD-4A95-9BE1-B27258B08473}" type="sibTrans" cxnId="{137D5147-93E2-4685-BB9C-054AADE99E8C}">
      <dgm:prSet/>
      <dgm:spPr/>
      <dgm:t>
        <a:bodyPr/>
        <a:lstStyle/>
        <a:p>
          <a:endParaRPr lang="sr-Latn-RS"/>
        </a:p>
      </dgm:t>
    </dgm:pt>
    <dgm:pt modelId="{71B63F15-AE19-43F2-893A-6E58085B5D83}">
      <dgm:prSet phldrT="[Text]"/>
      <dgm:spPr/>
      <dgm:t>
        <a:bodyPr/>
        <a:lstStyle/>
        <a:p>
          <a:r>
            <a:rPr lang="sr-Cyrl-RS" dirty="0"/>
            <a:t>Градоначелник </a:t>
          </a:r>
          <a:r>
            <a:rPr lang="en-US" dirty="0"/>
            <a:t>4.716</a:t>
          </a:r>
          <a:r>
            <a:rPr lang="sr-Cyrl-RS" dirty="0"/>
            <a:t> хиљада динара</a:t>
          </a:r>
          <a:endParaRPr lang="sr-Latn-RS" dirty="0"/>
        </a:p>
      </dgm:t>
    </dgm:pt>
    <dgm:pt modelId="{4131A312-5CE8-4F59-A1E8-4A83D7979C22}" type="parTrans" cxnId="{862629CD-6114-4145-9C89-B96C2CAC7436}">
      <dgm:prSet/>
      <dgm:spPr/>
      <dgm:t>
        <a:bodyPr/>
        <a:lstStyle/>
        <a:p>
          <a:endParaRPr lang="sr-Latn-RS"/>
        </a:p>
      </dgm:t>
    </dgm:pt>
    <dgm:pt modelId="{EA63E1AE-A791-46D9-8D0D-27AC6CDD92F8}" type="sibTrans" cxnId="{862629CD-6114-4145-9C89-B96C2CAC7436}">
      <dgm:prSet/>
      <dgm:spPr/>
      <dgm:t>
        <a:bodyPr/>
        <a:lstStyle/>
        <a:p>
          <a:endParaRPr lang="sr-Latn-RS"/>
        </a:p>
      </dgm:t>
    </dgm:pt>
    <dgm:pt modelId="{5FEA3695-4CF2-48C9-AD8A-298CB9951B18}">
      <dgm:prSet phldrT="[Text]"/>
      <dgm:spPr/>
      <dgm:t>
        <a:bodyPr/>
        <a:lstStyle/>
        <a:p>
          <a:r>
            <a:rPr lang="sr-Cyrl-RS" dirty="0"/>
            <a:t>Градско веће  </a:t>
          </a:r>
          <a:r>
            <a:rPr lang="en-US" dirty="0"/>
            <a:t>8.</a:t>
          </a:r>
          <a:r>
            <a:rPr lang="sr-Cyrl-RS" dirty="0"/>
            <a:t>7</a:t>
          </a:r>
          <a:r>
            <a:rPr lang="en-US" dirty="0"/>
            <a:t>6</a:t>
          </a:r>
          <a:r>
            <a:rPr lang="sr-Cyrl-RS" dirty="0"/>
            <a:t>1 хиљада динара</a:t>
          </a:r>
          <a:endParaRPr lang="sr-Latn-RS" dirty="0"/>
        </a:p>
      </dgm:t>
    </dgm:pt>
    <dgm:pt modelId="{2091B540-8325-4A62-A1A9-8889C33768C7}" type="parTrans" cxnId="{B407950F-5453-48D9-9A52-1F2A148A88B3}">
      <dgm:prSet/>
      <dgm:spPr/>
      <dgm:t>
        <a:bodyPr/>
        <a:lstStyle/>
        <a:p>
          <a:endParaRPr lang="sr-Latn-RS"/>
        </a:p>
      </dgm:t>
    </dgm:pt>
    <dgm:pt modelId="{AC70088E-DBB4-44BC-98DA-B383B196B3DD}" type="sibTrans" cxnId="{B407950F-5453-48D9-9A52-1F2A148A88B3}">
      <dgm:prSet/>
      <dgm:spPr/>
      <dgm:t>
        <a:bodyPr/>
        <a:lstStyle/>
        <a:p>
          <a:endParaRPr lang="sr-Latn-RS"/>
        </a:p>
      </dgm:t>
    </dgm:pt>
    <dgm:pt modelId="{E5EB6CDD-6B9D-4576-A724-DF88CA2A47CF}">
      <dgm:prSet phldrT="[Text]"/>
      <dgm:spPr/>
      <dgm:t>
        <a:bodyPr/>
        <a:lstStyle/>
        <a:p>
          <a:r>
            <a:rPr lang="sr-Cyrl-RS" dirty="0"/>
            <a:t>Градска управа са пројектима </a:t>
          </a:r>
          <a:r>
            <a:rPr lang="sr-Latn-RS" dirty="0"/>
            <a:t>2</a:t>
          </a:r>
          <a:r>
            <a:rPr lang="en-US" dirty="0"/>
            <a:t>.</a:t>
          </a:r>
          <a:r>
            <a:rPr lang="sr-Latn-RS" dirty="0"/>
            <a:t>524</a:t>
          </a:r>
          <a:r>
            <a:rPr lang="sr-Cyrl-RS" dirty="0"/>
            <a:t>.</a:t>
          </a:r>
          <a:r>
            <a:rPr lang="sr-Latn-RS" dirty="0"/>
            <a:t>3</a:t>
          </a:r>
          <a:r>
            <a:rPr lang="sr-Cyrl-RS" dirty="0"/>
            <a:t>6</a:t>
          </a:r>
          <a:r>
            <a:rPr lang="sr-Latn-RS" dirty="0"/>
            <a:t>2</a:t>
          </a:r>
          <a:r>
            <a:rPr lang="sr-Cyrl-RS" dirty="0"/>
            <a:t> хиљаде динара </a:t>
          </a:r>
          <a:endParaRPr lang="sr-Latn-RS" dirty="0"/>
        </a:p>
      </dgm:t>
    </dgm:pt>
    <dgm:pt modelId="{9DBACF1E-70D9-4902-B564-A2771737BA1B}" type="parTrans" cxnId="{CB79536F-39FF-4D33-BEC6-B012BA729DA7}">
      <dgm:prSet/>
      <dgm:spPr/>
      <dgm:t>
        <a:bodyPr/>
        <a:lstStyle/>
        <a:p>
          <a:endParaRPr lang="sr-Latn-RS"/>
        </a:p>
      </dgm:t>
    </dgm:pt>
    <dgm:pt modelId="{AF9033F7-6585-40B5-9EFB-EB7E9529F03A}" type="sibTrans" cxnId="{CB79536F-39FF-4D33-BEC6-B012BA729DA7}">
      <dgm:prSet/>
      <dgm:spPr/>
      <dgm:t>
        <a:bodyPr/>
        <a:lstStyle/>
        <a:p>
          <a:endParaRPr lang="sr-Latn-RS"/>
        </a:p>
      </dgm:t>
    </dgm:pt>
    <dgm:pt modelId="{81EEA0B7-5308-4A8C-AC07-9C11DF8A8FB0}">
      <dgm:prSet phldrT="[Text]"/>
      <dgm:spPr/>
      <dgm:t>
        <a:bodyPr/>
        <a:lstStyle/>
        <a:p>
          <a:r>
            <a:rPr lang="sr-Cyrl-RS" dirty="0"/>
            <a:t>Месне заједнице 23.</a:t>
          </a:r>
          <a:r>
            <a:rPr lang="en-US" dirty="0"/>
            <a:t>1</a:t>
          </a:r>
          <a:r>
            <a:rPr lang="sr-Cyrl-RS" dirty="0"/>
            <a:t>06 хиљада динара</a:t>
          </a:r>
          <a:endParaRPr lang="sr-Latn-RS" dirty="0"/>
        </a:p>
      </dgm:t>
    </dgm:pt>
    <dgm:pt modelId="{79490811-8EF4-4982-A01E-4D38C6AD4608}" type="parTrans" cxnId="{9C89DD4A-4F1A-474E-9D42-BCFE4BA8BA8C}">
      <dgm:prSet/>
      <dgm:spPr/>
      <dgm:t>
        <a:bodyPr/>
        <a:lstStyle/>
        <a:p>
          <a:endParaRPr lang="sr-Latn-RS"/>
        </a:p>
      </dgm:t>
    </dgm:pt>
    <dgm:pt modelId="{0C64F29A-FBF7-4E38-9DB8-B87E5D4A36B4}" type="sibTrans" cxnId="{9C89DD4A-4F1A-474E-9D42-BCFE4BA8BA8C}">
      <dgm:prSet/>
      <dgm:spPr/>
      <dgm:t>
        <a:bodyPr/>
        <a:lstStyle/>
        <a:p>
          <a:endParaRPr lang="sr-Latn-RS"/>
        </a:p>
      </dgm:t>
    </dgm:pt>
    <dgm:pt modelId="{A13F68E7-B48C-4E54-A881-0AEE1E71F24F}">
      <dgm:prSet phldrT="[Text]"/>
      <dgm:spPr/>
      <dgm:t>
        <a:bodyPr/>
        <a:lstStyle/>
        <a:p>
          <a:r>
            <a:rPr lang="sr-Cyrl-RS" dirty="0"/>
            <a:t>Градско правобранилаштво 54.066 хиљаде динара </a:t>
          </a:r>
          <a:endParaRPr lang="sr-Latn-RS" dirty="0"/>
        </a:p>
      </dgm:t>
    </dgm:pt>
    <dgm:pt modelId="{3642BB7A-4FEE-4DBA-8D9E-614CF1B325E6}" type="parTrans" cxnId="{B4D577E5-3D80-4C9B-B94D-86059E2A8AF7}">
      <dgm:prSet/>
      <dgm:spPr/>
      <dgm:t>
        <a:bodyPr/>
        <a:lstStyle/>
        <a:p>
          <a:endParaRPr lang="sr-Latn-RS"/>
        </a:p>
      </dgm:t>
    </dgm:pt>
    <dgm:pt modelId="{6165C657-E9FE-4126-AEB5-0E0758BA4C3B}" type="sibTrans" cxnId="{B4D577E5-3D80-4C9B-B94D-86059E2A8AF7}">
      <dgm:prSet/>
      <dgm:spPr/>
      <dgm:t>
        <a:bodyPr/>
        <a:lstStyle/>
        <a:p>
          <a:endParaRPr lang="sr-Latn-RS"/>
        </a:p>
      </dgm:t>
    </dgm:pt>
    <dgm:pt modelId="{28CDBB61-D44E-4884-B3AA-32BAC75D4D8D}">
      <dgm:prSet phldrT="[Text]"/>
      <dgm:spPr/>
      <dgm:t>
        <a:bodyPr/>
        <a:lstStyle/>
        <a:p>
          <a:r>
            <a:rPr lang="sr-Cyrl-RS" dirty="0"/>
            <a:t>Центар за културу Смедерево 147.669 хиљада динара</a:t>
          </a:r>
          <a:endParaRPr lang="sr-Latn-RS" dirty="0"/>
        </a:p>
      </dgm:t>
    </dgm:pt>
    <dgm:pt modelId="{8B0D31B5-AFBB-498C-A65F-20270FC5F867}" type="parTrans" cxnId="{4F42F7E5-178F-488C-8693-35EB0C489120}">
      <dgm:prSet/>
      <dgm:spPr/>
      <dgm:t>
        <a:bodyPr/>
        <a:lstStyle/>
        <a:p>
          <a:endParaRPr lang="sr-Latn-RS"/>
        </a:p>
      </dgm:t>
    </dgm:pt>
    <dgm:pt modelId="{DE158C45-D1C0-41CE-B518-DF4B0D6D8473}" type="sibTrans" cxnId="{4F42F7E5-178F-488C-8693-35EB0C489120}">
      <dgm:prSet/>
      <dgm:spPr/>
      <dgm:t>
        <a:bodyPr/>
        <a:lstStyle/>
        <a:p>
          <a:endParaRPr lang="sr-Latn-RS"/>
        </a:p>
      </dgm:t>
    </dgm:pt>
    <dgm:pt modelId="{2C284622-284F-4C02-9346-79F82CDAD8A3}">
      <dgm:prSet phldrT="[Text]"/>
      <dgm:spPr/>
      <dgm:t>
        <a:bodyPr/>
        <a:lstStyle/>
        <a:p>
          <a:r>
            <a:rPr lang="sr-Cyrl-RS" dirty="0"/>
            <a:t>Народна Библиотека Смедерево 57.709 хиљада динара  </a:t>
          </a:r>
          <a:endParaRPr lang="sr-Latn-RS" dirty="0"/>
        </a:p>
      </dgm:t>
    </dgm:pt>
    <dgm:pt modelId="{4E65F905-12BC-4A82-BAB3-BEEB1D493BCC}" type="parTrans" cxnId="{09FB52A0-A348-40E4-837F-B56A293DEF8B}">
      <dgm:prSet/>
      <dgm:spPr/>
      <dgm:t>
        <a:bodyPr/>
        <a:lstStyle/>
        <a:p>
          <a:endParaRPr lang="sr-Latn-RS"/>
        </a:p>
      </dgm:t>
    </dgm:pt>
    <dgm:pt modelId="{6E2C6F92-D5A3-42CC-9059-C2223F9BA4C3}" type="sibTrans" cxnId="{09FB52A0-A348-40E4-837F-B56A293DEF8B}">
      <dgm:prSet/>
      <dgm:spPr/>
      <dgm:t>
        <a:bodyPr/>
        <a:lstStyle/>
        <a:p>
          <a:endParaRPr lang="sr-Latn-RS"/>
        </a:p>
      </dgm:t>
    </dgm:pt>
    <dgm:pt modelId="{BF68A165-2F8C-43DF-96EA-FAFB1B188E8D}">
      <dgm:prSet phldrT="[Text]"/>
      <dgm:spPr/>
      <dgm:t>
        <a:bodyPr/>
        <a:lstStyle/>
        <a:p>
          <a:r>
            <a:rPr lang="sr-Cyrl-RS" dirty="0"/>
            <a:t>Музеј у Смедереву 37.510 хиљада динара</a:t>
          </a:r>
          <a:endParaRPr lang="sr-Latn-RS" dirty="0"/>
        </a:p>
      </dgm:t>
    </dgm:pt>
    <dgm:pt modelId="{5FFBD624-8083-4C13-86D5-98875C5D8B01}" type="parTrans" cxnId="{F8E37D7E-7DB2-4F2F-A33E-343CB2624A95}">
      <dgm:prSet/>
      <dgm:spPr/>
      <dgm:t>
        <a:bodyPr/>
        <a:lstStyle/>
        <a:p>
          <a:endParaRPr lang="sr-Latn-RS"/>
        </a:p>
      </dgm:t>
    </dgm:pt>
    <dgm:pt modelId="{33429559-8611-4ED6-A2FD-D183BD22DF2F}" type="sibTrans" cxnId="{F8E37D7E-7DB2-4F2F-A33E-343CB2624A95}">
      <dgm:prSet/>
      <dgm:spPr/>
      <dgm:t>
        <a:bodyPr/>
        <a:lstStyle/>
        <a:p>
          <a:endParaRPr lang="sr-Latn-RS"/>
        </a:p>
      </dgm:t>
    </dgm:pt>
    <dgm:pt modelId="{863A0276-666E-43AE-AB5A-B670F054A8F6}">
      <dgm:prSet phldrT="[Text]"/>
      <dgm:spPr/>
      <dgm:t>
        <a:bodyPr/>
        <a:lstStyle/>
        <a:p>
          <a:r>
            <a:rPr lang="sr-Cyrl-RS" dirty="0"/>
            <a:t>Туристичка организација града Смедерева у ликвидацији </a:t>
          </a:r>
          <a:r>
            <a:rPr lang="en-US" dirty="0"/>
            <a:t>1.</a:t>
          </a:r>
          <a:r>
            <a:rPr lang="sr-Cyrl-RS" dirty="0"/>
            <a:t>719 хиљада динара</a:t>
          </a:r>
          <a:endParaRPr lang="sr-Latn-RS" dirty="0"/>
        </a:p>
      </dgm:t>
    </dgm:pt>
    <dgm:pt modelId="{FE41A741-87B8-4CB5-BAF5-F06A372CEBF8}" type="parTrans" cxnId="{A32EA7C7-8EB1-4CFB-81AB-9EAE5ED2A586}">
      <dgm:prSet/>
      <dgm:spPr/>
      <dgm:t>
        <a:bodyPr/>
        <a:lstStyle/>
        <a:p>
          <a:endParaRPr lang="sr-Latn-RS"/>
        </a:p>
      </dgm:t>
    </dgm:pt>
    <dgm:pt modelId="{2CCEDFD7-76B6-49CB-9BD5-F99A97962038}" type="sibTrans" cxnId="{A32EA7C7-8EB1-4CFB-81AB-9EAE5ED2A586}">
      <dgm:prSet/>
      <dgm:spPr/>
      <dgm:t>
        <a:bodyPr/>
        <a:lstStyle/>
        <a:p>
          <a:endParaRPr lang="sr-Latn-RS"/>
        </a:p>
      </dgm:t>
    </dgm:pt>
    <dgm:pt modelId="{AA63660C-481E-4D20-98ED-5FFE42C4F00B}">
      <dgm:prSet phldrT="[Text]"/>
      <dgm:spPr/>
      <dgm:t>
        <a:bodyPr/>
        <a:lstStyle/>
        <a:p>
          <a:r>
            <a:rPr lang="sr-Cyrl-RS" dirty="0"/>
            <a:t>Установа за дневни боравак деце и омладине са сметњама у развоју „Сунце“ 11.3</a:t>
          </a:r>
          <a:r>
            <a:rPr lang="en-US" dirty="0"/>
            <a:t>2</a:t>
          </a:r>
          <a:r>
            <a:rPr lang="sr-Cyrl-RS" dirty="0"/>
            <a:t>3 хиљад</a:t>
          </a:r>
          <a:r>
            <a:rPr lang="en-US" dirty="0"/>
            <a:t>e</a:t>
          </a:r>
          <a:r>
            <a:rPr lang="sr-Cyrl-RS" dirty="0"/>
            <a:t> динара</a:t>
          </a:r>
          <a:endParaRPr lang="sr-Latn-RS" dirty="0"/>
        </a:p>
      </dgm:t>
    </dgm:pt>
    <dgm:pt modelId="{887FE4B2-8A30-4DA9-B74A-59070D415D80}" type="parTrans" cxnId="{8525A748-9769-4C3E-89A8-ABC6FB58AD08}">
      <dgm:prSet/>
      <dgm:spPr/>
      <dgm:t>
        <a:bodyPr/>
        <a:lstStyle/>
        <a:p>
          <a:endParaRPr lang="sr-Latn-RS"/>
        </a:p>
      </dgm:t>
    </dgm:pt>
    <dgm:pt modelId="{E60DC59E-C6D6-4945-9539-67C35043DB15}" type="sibTrans" cxnId="{8525A748-9769-4C3E-89A8-ABC6FB58AD08}">
      <dgm:prSet/>
      <dgm:spPr/>
      <dgm:t>
        <a:bodyPr/>
        <a:lstStyle/>
        <a:p>
          <a:endParaRPr lang="sr-Latn-RS"/>
        </a:p>
      </dgm:t>
    </dgm:pt>
    <dgm:pt modelId="{7BE28460-3EF8-4427-A008-FEBA283FDDDF}">
      <dgm:prSet phldrT="[Text]"/>
      <dgm:spPr/>
      <dgm:t>
        <a:bodyPr/>
        <a:lstStyle/>
        <a:p>
          <a:r>
            <a:rPr lang="sr-Cyrl-RS" dirty="0"/>
            <a:t>Регионални центар за професионални развој запослених у образовању 2</a:t>
          </a:r>
          <a:r>
            <a:rPr lang="en-US" dirty="0"/>
            <a:t>1.</a:t>
          </a:r>
          <a:r>
            <a:rPr lang="sr-Cyrl-RS" dirty="0"/>
            <a:t>283 хиљаде</a:t>
          </a:r>
          <a:r>
            <a:rPr lang="en-US" dirty="0"/>
            <a:t> </a:t>
          </a:r>
          <a:r>
            <a:rPr lang="sr-Cyrl-RS" dirty="0"/>
            <a:t>динара</a:t>
          </a:r>
          <a:endParaRPr lang="sr-Latn-RS" dirty="0"/>
        </a:p>
      </dgm:t>
    </dgm:pt>
    <dgm:pt modelId="{1D08A27B-7DD3-4027-BAEF-29222B499EC9}" type="parTrans" cxnId="{ED4D17F0-7506-4E58-A892-CB3F70B45FD9}">
      <dgm:prSet/>
      <dgm:spPr/>
      <dgm:t>
        <a:bodyPr/>
        <a:lstStyle/>
        <a:p>
          <a:endParaRPr lang="sr-Latn-RS"/>
        </a:p>
      </dgm:t>
    </dgm:pt>
    <dgm:pt modelId="{91964FDC-70B0-4F25-BA95-E01F9B7BB859}" type="sibTrans" cxnId="{ED4D17F0-7506-4E58-A892-CB3F70B45FD9}">
      <dgm:prSet/>
      <dgm:spPr/>
      <dgm:t>
        <a:bodyPr/>
        <a:lstStyle/>
        <a:p>
          <a:endParaRPr lang="sr-Latn-RS"/>
        </a:p>
      </dgm:t>
    </dgm:pt>
    <dgm:pt modelId="{CF1BDD36-F96E-442F-8E94-60605E34B451}">
      <dgm:prSet phldrT="[Text]"/>
      <dgm:spPr/>
      <dgm:t>
        <a:bodyPr/>
        <a:lstStyle/>
        <a:p>
          <a:r>
            <a:rPr lang="sr-Cyrl-RS" dirty="0"/>
            <a:t>Предшколска установа</a:t>
          </a:r>
          <a:r>
            <a:rPr lang="en-US" dirty="0"/>
            <a:t> </a:t>
          </a:r>
          <a:r>
            <a:rPr lang="sr-Cyrl-RS" dirty="0"/>
            <a:t>562</a:t>
          </a:r>
          <a:r>
            <a:rPr lang="en-US" dirty="0"/>
            <a:t>.</a:t>
          </a:r>
          <a:r>
            <a:rPr lang="sr-Cyrl-RS" dirty="0"/>
            <a:t>955</a:t>
          </a:r>
          <a:r>
            <a:rPr lang="en-US" dirty="0"/>
            <a:t> </a:t>
          </a:r>
          <a:r>
            <a:rPr lang="sr-Cyrl-RS" dirty="0"/>
            <a:t>хиљада динара</a:t>
          </a:r>
          <a:endParaRPr lang="sr-Latn-RS" dirty="0"/>
        </a:p>
      </dgm:t>
    </dgm:pt>
    <dgm:pt modelId="{237C6A48-8BA6-4D9E-ABCA-F3B04DE754CF}" type="sibTrans" cxnId="{4B944F5B-8DF0-4477-B669-CAA6AC051E9B}">
      <dgm:prSet/>
      <dgm:spPr/>
      <dgm:t>
        <a:bodyPr/>
        <a:lstStyle/>
        <a:p>
          <a:endParaRPr lang="sr-Latn-RS"/>
        </a:p>
      </dgm:t>
    </dgm:pt>
    <dgm:pt modelId="{F09990E6-9436-49D5-B321-E2D118C2606E}" type="parTrans" cxnId="{4B944F5B-8DF0-4477-B669-CAA6AC051E9B}">
      <dgm:prSet/>
      <dgm:spPr/>
      <dgm:t>
        <a:bodyPr/>
        <a:lstStyle/>
        <a:p>
          <a:endParaRPr lang="sr-Latn-RS"/>
        </a:p>
      </dgm:t>
    </dgm:pt>
    <dgm:pt modelId="{D9627D09-3627-45D7-B301-CD461C9779D8}">
      <dgm:prSet/>
      <dgm:spPr/>
      <dgm:t>
        <a:bodyPr/>
        <a:lstStyle/>
        <a:p>
          <a:r>
            <a:rPr lang="sr-Cyrl-RS" dirty="0"/>
            <a:t>Основно образовање и васпитање </a:t>
          </a:r>
          <a:r>
            <a:rPr lang="sr-Latn-RS" dirty="0"/>
            <a:t>361</a:t>
          </a:r>
          <a:r>
            <a:rPr lang="en-US" dirty="0"/>
            <a:t>.</a:t>
          </a:r>
          <a:r>
            <a:rPr lang="sr-Latn-RS" dirty="0"/>
            <a:t>16</a:t>
          </a:r>
          <a:r>
            <a:rPr lang="sr-Cyrl-RS" dirty="0"/>
            <a:t>9 хиљада динара </a:t>
          </a:r>
          <a:endParaRPr lang="sr-Latn-RS" dirty="0"/>
        </a:p>
      </dgm:t>
    </dgm:pt>
    <dgm:pt modelId="{9CBB74DF-24CF-43AC-8266-D7186656E569}" type="parTrans" cxnId="{9B956FAA-E46A-483F-AE48-3B090E0EAD39}">
      <dgm:prSet/>
      <dgm:spPr/>
      <dgm:t>
        <a:bodyPr/>
        <a:lstStyle/>
        <a:p>
          <a:endParaRPr lang="en-US"/>
        </a:p>
      </dgm:t>
    </dgm:pt>
    <dgm:pt modelId="{3725BEB1-C223-49A8-AC5B-8E9596F0CCE4}" type="sibTrans" cxnId="{9B956FAA-E46A-483F-AE48-3B090E0EAD39}">
      <dgm:prSet/>
      <dgm:spPr/>
      <dgm:t>
        <a:bodyPr/>
        <a:lstStyle/>
        <a:p>
          <a:endParaRPr lang="en-US"/>
        </a:p>
      </dgm:t>
    </dgm:pt>
    <dgm:pt modelId="{3FC8E223-B7E8-4F96-B755-A1C8495FC5A0}">
      <dgm:prSet/>
      <dgm:spPr/>
      <dgm:t>
        <a:bodyPr/>
        <a:lstStyle/>
        <a:p>
          <a:r>
            <a:rPr lang="sr-Cyrl-RS" dirty="0"/>
            <a:t>Средње образовање</a:t>
          </a:r>
          <a:r>
            <a:rPr lang="en-US" dirty="0"/>
            <a:t> </a:t>
          </a:r>
          <a:r>
            <a:rPr lang="sr-Cyrl-RS" dirty="0"/>
            <a:t>и васпитање </a:t>
          </a:r>
          <a:r>
            <a:rPr lang="sr-Latn-RS" dirty="0"/>
            <a:t>1</a:t>
          </a:r>
          <a:r>
            <a:rPr lang="sr-Cyrl-RS" dirty="0"/>
            <a:t>3</a:t>
          </a:r>
          <a:r>
            <a:rPr lang="sr-Latn-RS" dirty="0"/>
            <a:t>1</a:t>
          </a:r>
          <a:r>
            <a:rPr lang="en-US" dirty="0"/>
            <a:t>.</a:t>
          </a:r>
          <a:r>
            <a:rPr lang="sr-Cyrl-RS" dirty="0"/>
            <a:t>5</a:t>
          </a:r>
          <a:r>
            <a:rPr lang="sr-Latn-RS" dirty="0"/>
            <a:t>15</a:t>
          </a:r>
          <a:r>
            <a:rPr lang="sr-Cyrl-RS" dirty="0"/>
            <a:t> хиљад</a:t>
          </a:r>
          <a:r>
            <a:rPr lang="sr-Latn-RS" dirty="0"/>
            <a:t>a</a:t>
          </a:r>
          <a:r>
            <a:rPr lang="en-US" dirty="0"/>
            <a:t> </a:t>
          </a:r>
          <a:r>
            <a:rPr lang="sr-Cyrl-RS" dirty="0"/>
            <a:t>динара</a:t>
          </a:r>
          <a:endParaRPr lang="sr-Latn-RS" dirty="0"/>
        </a:p>
      </dgm:t>
    </dgm:pt>
    <dgm:pt modelId="{B28EE85B-0B98-415C-876A-2BDA369E5F92}" type="parTrans" cxnId="{110F61F8-698F-4C94-B273-00659FACB960}">
      <dgm:prSet/>
      <dgm:spPr/>
      <dgm:t>
        <a:bodyPr/>
        <a:lstStyle/>
        <a:p>
          <a:endParaRPr lang="en-US"/>
        </a:p>
      </dgm:t>
    </dgm:pt>
    <dgm:pt modelId="{59BA431A-9443-4C92-B753-04735DEFA921}" type="sibTrans" cxnId="{110F61F8-698F-4C94-B273-00659FACB960}">
      <dgm:prSet/>
      <dgm:spPr/>
      <dgm:t>
        <a:bodyPr/>
        <a:lstStyle/>
        <a:p>
          <a:endParaRPr lang="en-US"/>
        </a:p>
      </dgm:t>
    </dgm:pt>
    <dgm:pt modelId="{85A59A61-2905-4D1E-B6EB-2F1B74444EB7}">
      <dgm:prSet/>
      <dgm:spPr/>
      <dgm:t>
        <a:bodyPr/>
        <a:lstStyle/>
        <a:p>
          <a:r>
            <a:rPr lang="sr-Cyrl-RS" dirty="0"/>
            <a:t>Регионални завод за заштиту споменика културе Смедерево 35.2</a:t>
          </a:r>
          <a:r>
            <a:rPr lang="en-US" dirty="0"/>
            <a:t>5</a:t>
          </a:r>
          <a:r>
            <a:rPr lang="sr-Cyrl-RS" dirty="0"/>
            <a:t>7 хиљада динара</a:t>
          </a:r>
          <a:endParaRPr lang="en-US" dirty="0"/>
        </a:p>
      </dgm:t>
    </dgm:pt>
    <dgm:pt modelId="{33D4642D-1DC6-4790-A193-372CAEAD6F74}" type="parTrans" cxnId="{31E2C16A-7650-4B2D-B9EF-7F5235719F7C}">
      <dgm:prSet/>
      <dgm:spPr/>
      <dgm:t>
        <a:bodyPr/>
        <a:lstStyle/>
        <a:p>
          <a:endParaRPr lang="en-US"/>
        </a:p>
      </dgm:t>
    </dgm:pt>
    <dgm:pt modelId="{C9DF8C31-A7EF-4C75-988F-B8E71F20996C}" type="sibTrans" cxnId="{31E2C16A-7650-4B2D-B9EF-7F5235719F7C}">
      <dgm:prSet/>
      <dgm:spPr/>
      <dgm:t>
        <a:bodyPr/>
        <a:lstStyle/>
        <a:p>
          <a:endParaRPr lang="en-US"/>
        </a:p>
      </dgm:t>
    </dgm:pt>
    <dgm:pt modelId="{EFE56B46-F0D8-46DD-957A-5A00FDC06F15}">
      <dgm:prSet/>
      <dgm:spPr/>
      <dgm:t>
        <a:bodyPr/>
        <a:lstStyle/>
        <a:p>
          <a:r>
            <a:rPr lang="sr-Cyrl-RS" dirty="0"/>
            <a:t>Историјски архив 10.424 хиљада динара</a:t>
          </a:r>
          <a:endParaRPr lang="en-US" dirty="0"/>
        </a:p>
      </dgm:t>
    </dgm:pt>
    <dgm:pt modelId="{694C024E-5DE7-41B4-91CF-D22758B629C1}" type="parTrans" cxnId="{5BBEFC06-3F22-46BB-8F34-A31F045FF60A}">
      <dgm:prSet/>
      <dgm:spPr/>
      <dgm:t>
        <a:bodyPr/>
        <a:lstStyle/>
        <a:p>
          <a:endParaRPr lang="en-US"/>
        </a:p>
      </dgm:t>
    </dgm:pt>
    <dgm:pt modelId="{97667B8A-9861-478F-A21E-78804719D30A}" type="sibTrans" cxnId="{5BBEFC06-3F22-46BB-8F34-A31F045FF60A}">
      <dgm:prSet/>
      <dgm:spPr/>
      <dgm:t>
        <a:bodyPr/>
        <a:lstStyle/>
        <a:p>
          <a:endParaRPr lang="en-US"/>
        </a:p>
      </dgm:t>
    </dgm:pt>
    <dgm:pt modelId="{443DC345-68A1-4FC9-BEE8-5241307C7B9E}" type="pres">
      <dgm:prSet presAssocID="{82C5DE72-8CF2-40AB-8B49-8819A50992BB}" presName="linear" presStyleCnt="0">
        <dgm:presLayoutVars>
          <dgm:animLvl val="lvl"/>
          <dgm:resizeHandles val="exact"/>
        </dgm:presLayoutVars>
      </dgm:prSet>
      <dgm:spPr/>
    </dgm:pt>
    <dgm:pt modelId="{70E14685-D10B-4B29-91AB-C6FC175B31EC}" type="pres">
      <dgm:prSet presAssocID="{545D899E-2DE4-459A-BF7D-C99EDBE05EFD}" presName="parentText" presStyleLbl="node1" presStyleIdx="0" presStyleCnt="17" custLinFactNeighborY="-69792">
        <dgm:presLayoutVars>
          <dgm:chMax val="0"/>
          <dgm:bulletEnabled val="1"/>
        </dgm:presLayoutVars>
      </dgm:prSet>
      <dgm:spPr/>
    </dgm:pt>
    <dgm:pt modelId="{E6C41E69-B282-4DF0-A590-7D43844113EB}" type="pres">
      <dgm:prSet presAssocID="{5C3EB513-05CD-4A95-9BE1-B27258B08473}" presName="spacer" presStyleCnt="0"/>
      <dgm:spPr/>
    </dgm:pt>
    <dgm:pt modelId="{028A2227-DCFD-4275-A343-45E37F2FABF9}" type="pres">
      <dgm:prSet presAssocID="{71B63F15-AE19-43F2-893A-6E58085B5D83}" presName="parentText" presStyleLbl="node1" presStyleIdx="1" presStyleCnt="17" custLinFactNeighborX="1852" custLinFactNeighborY="-10992">
        <dgm:presLayoutVars>
          <dgm:chMax val="0"/>
          <dgm:bulletEnabled val="1"/>
        </dgm:presLayoutVars>
      </dgm:prSet>
      <dgm:spPr/>
    </dgm:pt>
    <dgm:pt modelId="{C587E682-B2EF-47E9-912C-7C3E3152A44F}" type="pres">
      <dgm:prSet presAssocID="{EA63E1AE-A791-46D9-8D0D-27AC6CDD92F8}" presName="spacer" presStyleCnt="0"/>
      <dgm:spPr/>
    </dgm:pt>
    <dgm:pt modelId="{35B138CB-8D65-4F13-9754-45444C5F6BEB}" type="pres">
      <dgm:prSet presAssocID="{5FEA3695-4CF2-48C9-AD8A-298CB9951B18}" presName="parentText" presStyleLbl="node1" presStyleIdx="2" presStyleCnt="17">
        <dgm:presLayoutVars>
          <dgm:chMax val="0"/>
          <dgm:bulletEnabled val="1"/>
        </dgm:presLayoutVars>
      </dgm:prSet>
      <dgm:spPr/>
    </dgm:pt>
    <dgm:pt modelId="{057B6993-EC4D-46B0-8755-3E37CE06C162}" type="pres">
      <dgm:prSet presAssocID="{AC70088E-DBB4-44BC-98DA-B383B196B3DD}" presName="spacer" presStyleCnt="0"/>
      <dgm:spPr/>
    </dgm:pt>
    <dgm:pt modelId="{603A0AF7-542B-4464-B3D0-BA61688E8443}" type="pres">
      <dgm:prSet presAssocID="{A13F68E7-B48C-4E54-A881-0AEE1E71F24F}" presName="parentText" presStyleLbl="node1" presStyleIdx="3" presStyleCnt="17">
        <dgm:presLayoutVars>
          <dgm:chMax val="0"/>
          <dgm:bulletEnabled val="1"/>
        </dgm:presLayoutVars>
      </dgm:prSet>
      <dgm:spPr/>
    </dgm:pt>
    <dgm:pt modelId="{874B9292-856C-42BB-8D8F-599B141BF9D4}" type="pres">
      <dgm:prSet presAssocID="{6165C657-E9FE-4126-AEB5-0E0758BA4C3B}" presName="spacer" presStyleCnt="0"/>
      <dgm:spPr/>
    </dgm:pt>
    <dgm:pt modelId="{994AF27C-55BC-4A26-A2AF-BCD6F3690596}" type="pres">
      <dgm:prSet presAssocID="{E5EB6CDD-6B9D-4576-A724-DF88CA2A47CF}" presName="parentText" presStyleLbl="node1" presStyleIdx="4" presStyleCnt="17">
        <dgm:presLayoutVars>
          <dgm:chMax val="0"/>
          <dgm:bulletEnabled val="1"/>
        </dgm:presLayoutVars>
      </dgm:prSet>
      <dgm:spPr/>
    </dgm:pt>
    <dgm:pt modelId="{E7C9DB2A-55CE-4444-A491-13B5E6A98130}" type="pres">
      <dgm:prSet presAssocID="{AF9033F7-6585-40B5-9EFB-EB7E9529F03A}" presName="spacer" presStyleCnt="0"/>
      <dgm:spPr/>
    </dgm:pt>
    <dgm:pt modelId="{20A573E5-FD00-4136-9530-9F89C877D72D}" type="pres">
      <dgm:prSet presAssocID="{81EEA0B7-5308-4A8C-AC07-9C11DF8A8FB0}" presName="parentText" presStyleLbl="node1" presStyleIdx="5" presStyleCnt="17" custLinFactNeighborY="39847">
        <dgm:presLayoutVars>
          <dgm:chMax val="0"/>
          <dgm:bulletEnabled val="1"/>
        </dgm:presLayoutVars>
      </dgm:prSet>
      <dgm:spPr/>
    </dgm:pt>
    <dgm:pt modelId="{987D1897-0C40-481A-B2E8-0F8BAE3D33FC}" type="pres">
      <dgm:prSet presAssocID="{0C64F29A-FBF7-4E38-9DB8-B87E5D4A36B4}" presName="spacer" presStyleCnt="0"/>
      <dgm:spPr/>
    </dgm:pt>
    <dgm:pt modelId="{C5B859C0-9F3E-4EDF-8AC0-C702E8745B2C}" type="pres">
      <dgm:prSet presAssocID="{28CDBB61-D44E-4884-B3AA-32BAC75D4D8D}" presName="parentText" presStyleLbl="node1" presStyleIdx="6" presStyleCnt="17">
        <dgm:presLayoutVars>
          <dgm:chMax val="0"/>
          <dgm:bulletEnabled val="1"/>
        </dgm:presLayoutVars>
      </dgm:prSet>
      <dgm:spPr/>
    </dgm:pt>
    <dgm:pt modelId="{B687664E-4807-4FBE-B0B3-5855B1A37252}" type="pres">
      <dgm:prSet presAssocID="{DE158C45-D1C0-41CE-B518-DF4B0D6D8473}" presName="spacer" presStyleCnt="0"/>
      <dgm:spPr/>
    </dgm:pt>
    <dgm:pt modelId="{FE3DA15E-BEF1-43BD-8252-507E10912F07}" type="pres">
      <dgm:prSet presAssocID="{2C284622-284F-4C02-9346-79F82CDAD8A3}" presName="parentText" presStyleLbl="node1" presStyleIdx="7" presStyleCnt="17">
        <dgm:presLayoutVars>
          <dgm:chMax val="0"/>
          <dgm:bulletEnabled val="1"/>
        </dgm:presLayoutVars>
      </dgm:prSet>
      <dgm:spPr/>
    </dgm:pt>
    <dgm:pt modelId="{E27FC7BC-3CD8-4DFB-8195-50DEAD173D7F}" type="pres">
      <dgm:prSet presAssocID="{6E2C6F92-D5A3-42CC-9059-C2223F9BA4C3}" presName="spacer" presStyleCnt="0"/>
      <dgm:spPr/>
    </dgm:pt>
    <dgm:pt modelId="{2FF9D61E-F6AE-463C-9CCE-4E97C29EADE9}" type="pres">
      <dgm:prSet presAssocID="{BF68A165-2F8C-43DF-96EA-FAFB1B188E8D}" presName="parentText" presStyleLbl="node1" presStyleIdx="8" presStyleCnt="17" custLinFactNeighborX="-515" custLinFactNeighborY="-50000">
        <dgm:presLayoutVars>
          <dgm:chMax val="0"/>
          <dgm:bulletEnabled val="1"/>
        </dgm:presLayoutVars>
      </dgm:prSet>
      <dgm:spPr/>
    </dgm:pt>
    <dgm:pt modelId="{CDF5A996-C67E-45BA-B165-EA8613E382B3}" type="pres">
      <dgm:prSet presAssocID="{33429559-8611-4ED6-A2FD-D183BD22DF2F}" presName="spacer" presStyleCnt="0"/>
      <dgm:spPr/>
    </dgm:pt>
    <dgm:pt modelId="{54B82525-4D54-459B-AE51-0BD76E5B3654}" type="pres">
      <dgm:prSet presAssocID="{85A59A61-2905-4D1E-B6EB-2F1B74444EB7}" presName="parentText" presStyleLbl="node1" presStyleIdx="9" presStyleCnt="17">
        <dgm:presLayoutVars>
          <dgm:chMax val="0"/>
          <dgm:bulletEnabled val="1"/>
        </dgm:presLayoutVars>
      </dgm:prSet>
      <dgm:spPr/>
    </dgm:pt>
    <dgm:pt modelId="{06ADD0E8-10EC-41B2-8E5B-D5A13D01DD1E}" type="pres">
      <dgm:prSet presAssocID="{C9DF8C31-A7EF-4C75-988F-B8E71F20996C}" presName="spacer" presStyleCnt="0"/>
      <dgm:spPr/>
    </dgm:pt>
    <dgm:pt modelId="{6A496E04-5370-4390-A967-BD38F2666A7C}" type="pres">
      <dgm:prSet presAssocID="{EFE56B46-F0D8-46DD-957A-5A00FDC06F15}" presName="parentText" presStyleLbl="node1" presStyleIdx="10" presStyleCnt="17">
        <dgm:presLayoutVars>
          <dgm:chMax val="0"/>
          <dgm:bulletEnabled val="1"/>
        </dgm:presLayoutVars>
      </dgm:prSet>
      <dgm:spPr/>
    </dgm:pt>
    <dgm:pt modelId="{51EFFC00-7AC3-4F23-B0C9-C4AE8B749C64}" type="pres">
      <dgm:prSet presAssocID="{97667B8A-9861-478F-A21E-78804719D30A}" presName="spacer" presStyleCnt="0"/>
      <dgm:spPr/>
    </dgm:pt>
    <dgm:pt modelId="{E1B80988-47AF-4215-B9ED-688192CA8684}" type="pres">
      <dgm:prSet presAssocID="{863A0276-666E-43AE-AB5A-B670F054A8F6}" presName="parentText" presStyleLbl="node1" presStyleIdx="11" presStyleCnt="17">
        <dgm:presLayoutVars>
          <dgm:chMax val="0"/>
          <dgm:bulletEnabled val="1"/>
        </dgm:presLayoutVars>
      </dgm:prSet>
      <dgm:spPr/>
    </dgm:pt>
    <dgm:pt modelId="{9A4E627F-F5B8-4930-A6E6-C4B3D7B7A5AA}" type="pres">
      <dgm:prSet presAssocID="{2CCEDFD7-76B6-49CB-9BD5-F99A97962038}" presName="spacer" presStyleCnt="0"/>
      <dgm:spPr/>
    </dgm:pt>
    <dgm:pt modelId="{E1E5E6E5-5A0C-4908-A926-2D69D5E831A8}" type="pres">
      <dgm:prSet presAssocID="{CF1BDD36-F96E-442F-8E94-60605E34B451}" presName="parentText" presStyleLbl="node1" presStyleIdx="12" presStyleCnt="17">
        <dgm:presLayoutVars>
          <dgm:chMax val="0"/>
          <dgm:bulletEnabled val="1"/>
        </dgm:presLayoutVars>
      </dgm:prSet>
      <dgm:spPr/>
    </dgm:pt>
    <dgm:pt modelId="{12A67715-35A5-4191-AF02-849E664CAAC1}" type="pres">
      <dgm:prSet presAssocID="{237C6A48-8BA6-4D9E-ABCA-F3B04DE754CF}" presName="spacer" presStyleCnt="0"/>
      <dgm:spPr/>
    </dgm:pt>
    <dgm:pt modelId="{A7C74100-3CFB-4D4C-B899-E56D018584E5}" type="pres">
      <dgm:prSet presAssocID="{AA63660C-481E-4D20-98ED-5FFE42C4F00B}" presName="parentText" presStyleLbl="node1" presStyleIdx="13" presStyleCnt="17">
        <dgm:presLayoutVars>
          <dgm:chMax val="0"/>
          <dgm:bulletEnabled val="1"/>
        </dgm:presLayoutVars>
      </dgm:prSet>
      <dgm:spPr/>
    </dgm:pt>
    <dgm:pt modelId="{89C2FAD9-CE96-478A-9F11-7997EE7B0E8C}" type="pres">
      <dgm:prSet presAssocID="{E60DC59E-C6D6-4945-9539-67C35043DB15}" presName="spacer" presStyleCnt="0"/>
      <dgm:spPr/>
    </dgm:pt>
    <dgm:pt modelId="{FD0EF713-F35B-43F6-8D17-3A64617E2254}" type="pres">
      <dgm:prSet presAssocID="{7BE28460-3EF8-4427-A008-FEBA283FDDDF}" presName="parentText" presStyleLbl="node1" presStyleIdx="14" presStyleCnt="17">
        <dgm:presLayoutVars>
          <dgm:chMax val="0"/>
          <dgm:bulletEnabled val="1"/>
        </dgm:presLayoutVars>
      </dgm:prSet>
      <dgm:spPr/>
    </dgm:pt>
    <dgm:pt modelId="{4FB917BE-02CB-4BA3-A3DB-EA4B6568E510}" type="pres">
      <dgm:prSet presAssocID="{91964FDC-70B0-4F25-BA95-E01F9B7BB859}" presName="spacer" presStyleCnt="0"/>
      <dgm:spPr/>
    </dgm:pt>
    <dgm:pt modelId="{AF299D87-278E-4133-B2EF-12CA6A88F476}" type="pres">
      <dgm:prSet presAssocID="{D9627D09-3627-45D7-B301-CD461C9779D8}" presName="parentText" presStyleLbl="node1" presStyleIdx="15" presStyleCnt="17">
        <dgm:presLayoutVars>
          <dgm:chMax val="0"/>
          <dgm:bulletEnabled val="1"/>
        </dgm:presLayoutVars>
      </dgm:prSet>
      <dgm:spPr/>
    </dgm:pt>
    <dgm:pt modelId="{96391CE3-C569-42A0-A43A-9F94688A5D02}" type="pres">
      <dgm:prSet presAssocID="{3725BEB1-C223-49A8-AC5B-8E9596F0CCE4}" presName="spacer" presStyleCnt="0"/>
      <dgm:spPr/>
    </dgm:pt>
    <dgm:pt modelId="{341C7D51-7A69-451B-8E6C-3FEA84ED192C}" type="pres">
      <dgm:prSet presAssocID="{3FC8E223-B7E8-4F96-B755-A1C8495FC5A0}" presName="parentText" presStyleLbl="node1" presStyleIdx="16" presStyleCnt="17">
        <dgm:presLayoutVars>
          <dgm:chMax val="0"/>
          <dgm:bulletEnabled val="1"/>
        </dgm:presLayoutVars>
      </dgm:prSet>
      <dgm:spPr/>
    </dgm:pt>
  </dgm:ptLst>
  <dgm:cxnLst>
    <dgm:cxn modelId="{5BBEFC06-3F22-46BB-8F34-A31F045FF60A}" srcId="{82C5DE72-8CF2-40AB-8B49-8819A50992BB}" destId="{EFE56B46-F0D8-46DD-957A-5A00FDC06F15}" srcOrd="10" destOrd="0" parTransId="{694C024E-5DE7-41B4-91CF-D22758B629C1}" sibTransId="{97667B8A-9861-478F-A21E-78804719D30A}"/>
    <dgm:cxn modelId="{B407950F-5453-48D9-9A52-1F2A148A88B3}" srcId="{82C5DE72-8CF2-40AB-8B49-8819A50992BB}" destId="{5FEA3695-4CF2-48C9-AD8A-298CB9951B18}" srcOrd="2" destOrd="0" parTransId="{2091B540-8325-4A62-A1A9-8889C33768C7}" sibTransId="{AC70088E-DBB4-44BC-98DA-B383B196B3DD}"/>
    <dgm:cxn modelId="{00C15F16-5ED6-4150-9EAD-0FF35F23C725}" type="presOf" srcId="{E5EB6CDD-6B9D-4576-A724-DF88CA2A47CF}" destId="{994AF27C-55BC-4A26-A2AF-BCD6F3690596}" srcOrd="0" destOrd="0" presId="urn:microsoft.com/office/officeart/2005/8/layout/vList2"/>
    <dgm:cxn modelId="{9C448A1A-43F0-4F0C-B22F-405AE8C9496B}" type="presOf" srcId="{7BE28460-3EF8-4427-A008-FEBA283FDDDF}" destId="{FD0EF713-F35B-43F6-8D17-3A64617E2254}" srcOrd="0" destOrd="0" presId="urn:microsoft.com/office/officeart/2005/8/layout/vList2"/>
    <dgm:cxn modelId="{B5805E28-9589-44CC-B96E-75797891E00B}" type="presOf" srcId="{EFE56B46-F0D8-46DD-957A-5A00FDC06F15}" destId="{6A496E04-5370-4390-A967-BD38F2666A7C}" srcOrd="0" destOrd="0" presId="urn:microsoft.com/office/officeart/2005/8/layout/vList2"/>
    <dgm:cxn modelId="{BA9D942D-3D0C-4559-8C41-8570E4EBA1DD}" type="presOf" srcId="{AA63660C-481E-4D20-98ED-5FFE42C4F00B}" destId="{A7C74100-3CFB-4D4C-B899-E56D018584E5}" srcOrd="0" destOrd="0" presId="urn:microsoft.com/office/officeart/2005/8/layout/vList2"/>
    <dgm:cxn modelId="{544D5839-38A4-43F4-BCB8-286585773D2C}" type="presOf" srcId="{5FEA3695-4CF2-48C9-AD8A-298CB9951B18}" destId="{35B138CB-8D65-4F13-9754-45444C5F6BEB}" srcOrd="0" destOrd="0" presId="urn:microsoft.com/office/officeart/2005/8/layout/vList2"/>
    <dgm:cxn modelId="{4B944F5B-8DF0-4477-B669-CAA6AC051E9B}" srcId="{82C5DE72-8CF2-40AB-8B49-8819A50992BB}" destId="{CF1BDD36-F96E-442F-8E94-60605E34B451}" srcOrd="12" destOrd="0" parTransId="{F09990E6-9436-49D5-B321-E2D118C2606E}" sibTransId="{237C6A48-8BA6-4D9E-ABCA-F3B04DE754CF}"/>
    <dgm:cxn modelId="{B811775D-0A06-4B9F-953D-F6DB67B5CE1C}" type="presOf" srcId="{28CDBB61-D44E-4884-B3AA-32BAC75D4D8D}" destId="{C5B859C0-9F3E-4EDF-8AC0-C702E8745B2C}" srcOrd="0" destOrd="0" presId="urn:microsoft.com/office/officeart/2005/8/layout/vList2"/>
    <dgm:cxn modelId="{7F5D6945-2208-4ACE-9A54-87D738D1008D}" type="presOf" srcId="{CF1BDD36-F96E-442F-8E94-60605E34B451}" destId="{E1E5E6E5-5A0C-4908-A926-2D69D5E831A8}" srcOrd="0" destOrd="0" presId="urn:microsoft.com/office/officeart/2005/8/layout/vList2"/>
    <dgm:cxn modelId="{B2033647-4A07-4DB5-9752-A5BEC1C4AAC1}" type="presOf" srcId="{2C284622-284F-4C02-9346-79F82CDAD8A3}" destId="{FE3DA15E-BEF1-43BD-8252-507E10912F07}" srcOrd="0" destOrd="0" presId="urn:microsoft.com/office/officeart/2005/8/layout/vList2"/>
    <dgm:cxn modelId="{137D5147-93E2-4685-BB9C-054AADE99E8C}" srcId="{82C5DE72-8CF2-40AB-8B49-8819A50992BB}" destId="{545D899E-2DE4-459A-BF7D-C99EDBE05EFD}" srcOrd="0" destOrd="0" parTransId="{64C76799-0A05-44C3-83D6-7BAAE8239C54}" sibTransId="{5C3EB513-05CD-4A95-9BE1-B27258B08473}"/>
    <dgm:cxn modelId="{8525A748-9769-4C3E-89A8-ABC6FB58AD08}" srcId="{82C5DE72-8CF2-40AB-8B49-8819A50992BB}" destId="{AA63660C-481E-4D20-98ED-5FFE42C4F00B}" srcOrd="13" destOrd="0" parTransId="{887FE4B2-8A30-4DA9-B74A-59070D415D80}" sibTransId="{E60DC59E-C6D6-4945-9539-67C35043DB15}"/>
    <dgm:cxn modelId="{31E2C16A-7650-4B2D-B9EF-7F5235719F7C}" srcId="{82C5DE72-8CF2-40AB-8B49-8819A50992BB}" destId="{85A59A61-2905-4D1E-B6EB-2F1B74444EB7}" srcOrd="9" destOrd="0" parTransId="{33D4642D-1DC6-4790-A193-372CAEAD6F74}" sibTransId="{C9DF8C31-A7EF-4C75-988F-B8E71F20996C}"/>
    <dgm:cxn modelId="{9C89DD4A-4F1A-474E-9D42-BCFE4BA8BA8C}" srcId="{82C5DE72-8CF2-40AB-8B49-8819A50992BB}" destId="{81EEA0B7-5308-4A8C-AC07-9C11DF8A8FB0}" srcOrd="5" destOrd="0" parTransId="{79490811-8EF4-4982-A01E-4D38C6AD4608}" sibTransId="{0C64F29A-FBF7-4E38-9DB8-B87E5D4A36B4}"/>
    <dgm:cxn modelId="{CB79536F-39FF-4D33-BEC6-B012BA729DA7}" srcId="{82C5DE72-8CF2-40AB-8B49-8819A50992BB}" destId="{E5EB6CDD-6B9D-4576-A724-DF88CA2A47CF}" srcOrd="4" destOrd="0" parTransId="{9DBACF1E-70D9-4902-B564-A2771737BA1B}" sibTransId="{AF9033F7-6585-40B5-9EFB-EB7E9529F03A}"/>
    <dgm:cxn modelId="{840B1271-5BC2-466D-B768-95E08DEF0E91}" type="presOf" srcId="{85A59A61-2905-4D1E-B6EB-2F1B74444EB7}" destId="{54B82525-4D54-459B-AE51-0BD76E5B3654}" srcOrd="0" destOrd="0" presId="urn:microsoft.com/office/officeart/2005/8/layout/vList2"/>
    <dgm:cxn modelId="{F8E37D7E-7DB2-4F2F-A33E-343CB2624A95}" srcId="{82C5DE72-8CF2-40AB-8B49-8819A50992BB}" destId="{BF68A165-2F8C-43DF-96EA-FAFB1B188E8D}" srcOrd="8" destOrd="0" parTransId="{5FFBD624-8083-4C13-86D5-98875C5D8B01}" sibTransId="{33429559-8611-4ED6-A2FD-D183BD22DF2F}"/>
    <dgm:cxn modelId="{92489B87-58EC-496D-A41A-6A44C9B32BB6}" type="presOf" srcId="{D9627D09-3627-45D7-B301-CD461C9779D8}" destId="{AF299D87-278E-4133-B2EF-12CA6A88F476}" srcOrd="0" destOrd="0" presId="urn:microsoft.com/office/officeart/2005/8/layout/vList2"/>
    <dgm:cxn modelId="{9963048D-DDC4-414E-85FF-01F89F5FC1CB}" type="presOf" srcId="{A13F68E7-B48C-4E54-A881-0AEE1E71F24F}" destId="{603A0AF7-542B-4464-B3D0-BA61688E8443}" srcOrd="0" destOrd="0" presId="urn:microsoft.com/office/officeart/2005/8/layout/vList2"/>
    <dgm:cxn modelId="{C4012C8F-9A84-4432-BFCA-A4E456D5D14E}" type="presOf" srcId="{81EEA0B7-5308-4A8C-AC07-9C11DF8A8FB0}" destId="{20A573E5-FD00-4136-9530-9F89C877D72D}" srcOrd="0" destOrd="0" presId="urn:microsoft.com/office/officeart/2005/8/layout/vList2"/>
    <dgm:cxn modelId="{09FB52A0-A348-40E4-837F-B56A293DEF8B}" srcId="{82C5DE72-8CF2-40AB-8B49-8819A50992BB}" destId="{2C284622-284F-4C02-9346-79F82CDAD8A3}" srcOrd="7" destOrd="0" parTransId="{4E65F905-12BC-4A82-BAB3-BEEB1D493BCC}" sibTransId="{6E2C6F92-D5A3-42CC-9059-C2223F9BA4C3}"/>
    <dgm:cxn modelId="{83BACCA1-C81A-42AB-A915-803672C272A3}" type="presOf" srcId="{545D899E-2DE4-459A-BF7D-C99EDBE05EFD}" destId="{70E14685-D10B-4B29-91AB-C6FC175B31EC}" srcOrd="0" destOrd="0" presId="urn:microsoft.com/office/officeart/2005/8/layout/vList2"/>
    <dgm:cxn modelId="{3E75BCA6-F104-4208-8BE4-DE2A5F868591}" type="presOf" srcId="{82C5DE72-8CF2-40AB-8B49-8819A50992BB}" destId="{443DC345-68A1-4FC9-BEE8-5241307C7B9E}" srcOrd="0" destOrd="0" presId="urn:microsoft.com/office/officeart/2005/8/layout/vList2"/>
    <dgm:cxn modelId="{9B956FAA-E46A-483F-AE48-3B090E0EAD39}" srcId="{82C5DE72-8CF2-40AB-8B49-8819A50992BB}" destId="{D9627D09-3627-45D7-B301-CD461C9779D8}" srcOrd="15" destOrd="0" parTransId="{9CBB74DF-24CF-43AC-8266-D7186656E569}" sibTransId="{3725BEB1-C223-49A8-AC5B-8E9596F0CCE4}"/>
    <dgm:cxn modelId="{0D2B87C4-758F-4821-BC1B-0D0506CA7399}" type="presOf" srcId="{3FC8E223-B7E8-4F96-B755-A1C8495FC5A0}" destId="{341C7D51-7A69-451B-8E6C-3FEA84ED192C}" srcOrd="0" destOrd="0" presId="urn:microsoft.com/office/officeart/2005/8/layout/vList2"/>
    <dgm:cxn modelId="{A32EA7C7-8EB1-4CFB-81AB-9EAE5ED2A586}" srcId="{82C5DE72-8CF2-40AB-8B49-8819A50992BB}" destId="{863A0276-666E-43AE-AB5A-B670F054A8F6}" srcOrd="11" destOrd="0" parTransId="{FE41A741-87B8-4CB5-BAF5-F06A372CEBF8}" sibTransId="{2CCEDFD7-76B6-49CB-9BD5-F99A97962038}"/>
    <dgm:cxn modelId="{862629CD-6114-4145-9C89-B96C2CAC7436}" srcId="{82C5DE72-8CF2-40AB-8B49-8819A50992BB}" destId="{71B63F15-AE19-43F2-893A-6E58085B5D83}" srcOrd="1" destOrd="0" parTransId="{4131A312-5CE8-4F59-A1E8-4A83D7979C22}" sibTransId="{EA63E1AE-A791-46D9-8D0D-27AC6CDD92F8}"/>
    <dgm:cxn modelId="{2FACD6E0-93A3-48ED-8D5F-1B09FE2AD2E4}" type="presOf" srcId="{BF68A165-2F8C-43DF-96EA-FAFB1B188E8D}" destId="{2FF9D61E-F6AE-463C-9CCE-4E97C29EADE9}" srcOrd="0" destOrd="0" presId="urn:microsoft.com/office/officeart/2005/8/layout/vList2"/>
    <dgm:cxn modelId="{B4D577E5-3D80-4C9B-B94D-86059E2A8AF7}" srcId="{82C5DE72-8CF2-40AB-8B49-8819A50992BB}" destId="{A13F68E7-B48C-4E54-A881-0AEE1E71F24F}" srcOrd="3" destOrd="0" parTransId="{3642BB7A-4FEE-4DBA-8D9E-614CF1B325E6}" sibTransId="{6165C657-E9FE-4126-AEB5-0E0758BA4C3B}"/>
    <dgm:cxn modelId="{4F42F7E5-178F-488C-8693-35EB0C489120}" srcId="{82C5DE72-8CF2-40AB-8B49-8819A50992BB}" destId="{28CDBB61-D44E-4884-B3AA-32BAC75D4D8D}" srcOrd="6" destOrd="0" parTransId="{8B0D31B5-AFBB-498C-A65F-20270FC5F867}" sibTransId="{DE158C45-D1C0-41CE-B518-DF4B0D6D8473}"/>
    <dgm:cxn modelId="{F4C512EA-AFA8-434E-AC7A-A8567FF4E5BF}" type="presOf" srcId="{863A0276-666E-43AE-AB5A-B670F054A8F6}" destId="{E1B80988-47AF-4215-B9ED-688192CA8684}" srcOrd="0" destOrd="0" presId="urn:microsoft.com/office/officeart/2005/8/layout/vList2"/>
    <dgm:cxn modelId="{ED4D17F0-7506-4E58-A892-CB3F70B45FD9}" srcId="{82C5DE72-8CF2-40AB-8B49-8819A50992BB}" destId="{7BE28460-3EF8-4427-A008-FEBA283FDDDF}" srcOrd="14" destOrd="0" parTransId="{1D08A27B-7DD3-4027-BAEF-29222B499EC9}" sibTransId="{91964FDC-70B0-4F25-BA95-E01F9B7BB859}"/>
    <dgm:cxn modelId="{110F61F8-698F-4C94-B273-00659FACB960}" srcId="{82C5DE72-8CF2-40AB-8B49-8819A50992BB}" destId="{3FC8E223-B7E8-4F96-B755-A1C8495FC5A0}" srcOrd="16" destOrd="0" parTransId="{B28EE85B-0B98-415C-876A-2BDA369E5F92}" sibTransId="{59BA431A-9443-4C92-B753-04735DEFA921}"/>
    <dgm:cxn modelId="{0F1AF6F9-376E-4412-B16E-53A45A8FD743}" type="presOf" srcId="{71B63F15-AE19-43F2-893A-6E58085B5D83}" destId="{028A2227-DCFD-4275-A343-45E37F2FABF9}" srcOrd="0" destOrd="0" presId="urn:microsoft.com/office/officeart/2005/8/layout/vList2"/>
    <dgm:cxn modelId="{CA8B8247-005C-442A-B0D0-AE7EDB5EF46E}" type="presParOf" srcId="{443DC345-68A1-4FC9-BEE8-5241307C7B9E}" destId="{70E14685-D10B-4B29-91AB-C6FC175B31EC}" srcOrd="0" destOrd="0" presId="urn:microsoft.com/office/officeart/2005/8/layout/vList2"/>
    <dgm:cxn modelId="{E82BECED-7700-45F2-B9BE-97382DFEE863}" type="presParOf" srcId="{443DC345-68A1-4FC9-BEE8-5241307C7B9E}" destId="{E6C41E69-B282-4DF0-A590-7D43844113EB}" srcOrd="1" destOrd="0" presId="urn:microsoft.com/office/officeart/2005/8/layout/vList2"/>
    <dgm:cxn modelId="{5AC4F907-198B-45D9-9A3B-16631FE44571}" type="presParOf" srcId="{443DC345-68A1-4FC9-BEE8-5241307C7B9E}" destId="{028A2227-DCFD-4275-A343-45E37F2FABF9}" srcOrd="2" destOrd="0" presId="urn:microsoft.com/office/officeart/2005/8/layout/vList2"/>
    <dgm:cxn modelId="{0B41D2CE-D081-418E-9E51-F25DF76B7C7F}" type="presParOf" srcId="{443DC345-68A1-4FC9-BEE8-5241307C7B9E}" destId="{C587E682-B2EF-47E9-912C-7C3E3152A44F}" srcOrd="3" destOrd="0" presId="urn:microsoft.com/office/officeart/2005/8/layout/vList2"/>
    <dgm:cxn modelId="{7DAC0CBE-68AA-41FB-BC1C-028C5D792DAE}" type="presParOf" srcId="{443DC345-68A1-4FC9-BEE8-5241307C7B9E}" destId="{35B138CB-8D65-4F13-9754-45444C5F6BEB}" srcOrd="4" destOrd="0" presId="urn:microsoft.com/office/officeart/2005/8/layout/vList2"/>
    <dgm:cxn modelId="{A962AA93-06CF-46F2-AFE5-0BE664FB621B}" type="presParOf" srcId="{443DC345-68A1-4FC9-BEE8-5241307C7B9E}" destId="{057B6993-EC4D-46B0-8755-3E37CE06C162}" srcOrd="5" destOrd="0" presId="urn:microsoft.com/office/officeart/2005/8/layout/vList2"/>
    <dgm:cxn modelId="{CBCE2F9F-CAC2-4335-99B4-CCD8B6B29DC1}" type="presParOf" srcId="{443DC345-68A1-4FC9-BEE8-5241307C7B9E}" destId="{603A0AF7-542B-4464-B3D0-BA61688E8443}" srcOrd="6" destOrd="0" presId="urn:microsoft.com/office/officeart/2005/8/layout/vList2"/>
    <dgm:cxn modelId="{D9F3528E-AA02-4AD5-9FC9-AAE627C8BC88}" type="presParOf" srcId="{443DC345-68A1-4FC9-BEE8-5241307C7B9E}" destId="{874B9292-856C-42BB-8D8F-599B141BF9D4}" srcOrd="7" destOrd="0" presId="urn:microsoft.com/office/officeart/2005/8/layout/vList2"/>
    <dgm:cxn modelId="{AD6E8AC7-0BF4-41CD-9AE3-8A00DD8F8D30}" type="presParOf" srcId="{443DC345-68A1-4FC9-BEE8-5241307C7B9E}" destId="{994AF27C-55BC-4A26-A2AF-BCD6F3690596}" srcOrd="8" destOrd="0" presId="urn:microsoft.com/office/officeart/2005/8/layout/vList2"/>
    <dgm:cxn modelId="{79C37E12-7609-40B9-8820-23850C2B3432}" type="presParOf" srcId="{443DC345-68A1-4FC9-BEE8-5241307C7B9E}" destId="{E7C9DB2A-55CE-4444-A491-13B5E6A98130}" srcOrd="9" destOrd="0" presId="urn:microsoft.com/office/officeart/2005/8/layout/vList2"/>
    <dgm:cxn modelId="{49AFD5E1-C1EB-499F-B603-CB47D00476C4}" type="presParOf" srcId="{443DC345-68A1-4FC9-BEE8-5241307C7B9E}" destId="{20A573E5-FD00-4136-9530-9F89C877D72D}" srcOrd="10" destOrd="0" presId="urn:microsoft.com/office/officeart/2005/8/layout/vList2"/>
    <dgm:cxn modelId="{F15EBDAB-1DBA-4816-87A7-A7826EF4E181}" type="presParOf" srcId="{443DC345-68A1-4FC9-BEE8-5241307C7B9E}" destId="{987D1897-0C40-481A-B2E8-0F8BAE3D33FC}" srcOrd="11" destOrd="0" presId="urn:microsoft.com/office/officeart/2005/8/layout/vList2"/>
    <dgm:cxn modelId="{AD534DB4-12A9-44BA-A54C-61302E9C77FC}" type="presParOf" srcId="{443DC345-68A1-4FC9-BEE8-5241307C7B9E}" destId="{C5B859C0-9F3E-4EDF-8AC0-C702E8745B2C}" srcOrd="12" destOrd="0" presId="urn:microsoft.com/office/officeart/2005/8/layout/vList2"/>
    <dgm:cxn modelId="{C1931E0F-084C-42FF-8A30-3C52DF5CC35A}" type="presParOf" srcId="{443DC345-68A1-4FC9-BEE8-5241307C7B9E}" destId="{B687664E-4807-4FBE-B0B3-5855B1A37252}" srcOrd="13" destOrd="0" presId="urn:microsoft.com/office/officeart/2005/8/layout/vList2"/>
    <dgm:cxn modelId="{2AF3144A-4E20-4019-976E-EECDE464A00B}" type="presParOf" srcId="{443DC345-68A1-4FC9-BEE8-5241307C7B9E}" destId="{FE3DA15E-BEF1-43BD-8252-507E10912F07}" srcOrd="14" destOrd="0" presId="urn:microsoft.com/office/officeart/2005/8/layout/vList2"/>
    <dgm:cxn modelId="{6BCE5B29-1890-426D-BB11-6FD437D0D795}" type="presParOf" srcId="{443DC345-68A1-4FC9-BEE8-5241307C7B9E}" destId="{E27FC7BC-3CD8-4DFB-8195-50DEAD173D7F}" srcOrd="15" destOrd="0" presId="urn:microsoft.com/office/officeart/2005/8/layout/vList2"/>
    <dgm:cxn modelId="{6A811CDB-D4F2-4E77-9080-7F80957B30BC}" type="presParOf" srcId="{443DC345-68A1-4FC9-BEE8-5241307C7B9E}" destId="{2FF9D61E-F6AE-463C-9CCE-4E97C29EADE9}" srcOrd="16" destOrd="0" presId="urn:microsoft.com/office/officeart/2005/8/layout/vList2"/>
    <dgm:cxn modelId="{30B854DD-4E58-4AF8-9484-A88471FE0B2D}" type="presParOf" srcId="{443DC345-68A1-4FC9-BEE8-5241307C7B9E}" destId="{CDF5A996-C67E-45BA-B165-EA8613E382B3}" srcOrd="17" destOrd="0" presId="urn:microsoft.com/office/officeart/2005/8/layout/vList2"/>
    <dgm:cxn modelId="{504041BB-10B1-4830-BA58-2444C99A47B9}" type="presParOf" srcId="{443DC345-68A1-4FC9-BEE8-5241307C7B9E}" destId="{54B82525-4D54-459B-AE51-0BD76E5B3654}" srcOrd="18" destOrd="0" presId="urn:microsoft.com/office/officeart/2005/8/layout/vList2"/>
    <dgm:cxn modelId="{A99ECE9E-0D97-44A7-ADA8-70894E6C7970}" type="presParOf" srcId="{443DC345-68A1-4FC9-BEE8-5241307C7B9E}" destId="{06ADD0E8-10EC-41B2-8E5B-D5A13D01DD1E}" srcOrd="19" destOrd="0" presId="urn:microsoft.com/office/officeart/2005/8/layout/vList2"/>
    <dgm:cxn modelId="{6D8E095F-515E-4824-9182-5F0E254638AA}" type="presParOf" srcId="{443DC345-68A1-4FC9-BEE8-5241307C7B9E}" destId="{6A496E04-5370-4390-A967-BD38F2666A7C}" srcOrd="20" destOrd="0" presId="urn:microsoft.com/office/officeart/2005/8/layout/vList2"/>
    <dgm:cxn modelId="{89D2B4CA-1BDB-4E4B-A6A4-16B80DDF1F66}" type="presParOf" srcId="{443DC345-68A1-4FC9-BEE8-5241307C7B9E}" destId="{51EFFC00-7AC3-4F23-B0C9-C4AE8B749C64}" srcOrd="21" destOrd="0" presId="urn:microsoft.com/office/officeart/2005/8/layout/vList2"/>
    <dgm:cxn modelId="{01B5DC8C-CBC8-4D47-87F3-A12C01297BF8}" type="presParOf" srcId="{443DC345-68A1-4FC9-BEE8-5241307C7B9E}" destId="{E1B80988-47AF-4215-B9ED-688192CA8684}" srcOrd="22" destOrd="0" presId="urn:microsoft.com/office/officeart/2005/8/layout/vList2"/>
    <dgm:cxn modelId="{CDA75C3B-577C-44B7-8351-3D4FF0474408}" type="presParOf" srcId="{443DC345-68A1-4FC9-BEE8-5241307C7B9E}" destId="{9A4E627F-F5B8-4930-A6E6-C4B3D7B7A5AA}" srcOrd="23" destOrd="0" presId="urn:microsoft.com/office/officeart/2005/8/layout/vList2"/>
    <dgm:cxn modelId="{CDEAA514-6E2D-4E44-A81B-ABBA69AC08BE}" type="presParOf" srcId="{443DC345-68A1-4FC9-BEE8-5241307C7B9E}" destId="{E1E5E6E5-5A0C-4908-A926-2D69D5E831A8}" srcOrd="24" destOrd="0" presId="urn:microsoft.com/office/officeart/2005/8/layout/vList2"/>
    <dgm:cxn modelId="{A66CFB0D-4057-4EFD-99E8-574C7C6795ED}" type="presParOf" srcId="{443DC345-68A1-4FC9-BEE8-5241307C7B9E}" destId="{12A67715-35A5-4191-AF02-849E664CAAC1}" srcOrd="25" destOrd="0" presId="urn:microsoft.com/office/officeart/2005/8/layout/vList2"/>
    <dgm:cxn modelId="{8E205705-6DEB-4EAD-B7A6-28EEED07553E}" type="presParOf" srcId="{443DC345-68A1-4FC9-BEE8-5241307C7B9E}" destId="{A7C74100-3CFB-4D4C-B899-E56D018584E5}" srcOrd="26" destOrd="0" presId="urn:microsoft.com/office/officeart/2005/8/layout/vList2"/>
    <dgm:cxn modelId="{89ACA58C-6D8A-4B26-9790-DB04D6CA84DB}" type="presParOf" srcId="{443DC345-68A1-4FC9-BEE8-5241307C7B9E}" destId="{89C2FAD9-CE96-478A-9F11-7997EE7B0E8C}" srcOrd="27" destOrd="0" presId="urn:microsoft.com/office/officeart/2005/8/layout/vList2"/>
    <dgm:cxn modelId="{05180FA1-D3F1-43CC-9709-5C89548528F6}" type="presParOf" srcId="{443DC345-68A1-4FC9-BEE8-5241307C7B9E}" destId="{FD0EF713-F35B-43F6-8D17-3A64617E2254}" srcOrd="28" destOrd="0" presId="urn:microsoft.com/office/officeart/2005/8/layout/vList2"/>
    <dgm:cxn modelId="{4BE0EC20-4AAA-4587-9602-A5C6400DC7F3}" type="presParOf" srcId="{443DC345-68A1-4FC9-BEE8-5241307C7B9E}" destId="{4FB917BE-02CB-4BA3-A3DB-EA4B6568E510}" srcOrd="29" destOrd="0" presId="urn:microsoft.com/office/officeart/2005/8/layout/vList2"/>
    <dgm:cxn modelId="{DA18D625-E69A-483F-8862-B2DC59C1FC27}" type="presParOf" srcId="{443DC345-68A1-4FC9-BEE8-5241307C7B9E}" destId="{AF299D87-278E-4133-B2EF-12CA6A88F476}" srcOrd="30" destOrd="0" presId="urn:microsoft.com/office/officeart/2005/8/layout/vList2"/>
    <dgm:cxn modelId="{112DEC4E-1F69-451D-9019-A2C50786E83E}" type="presParOf" srcId="{443DC345-68A1-4FC9-BEE8-5241307C7B9E}" destId="{96391CE3-C569-42A0-A43A-9F94688A5D02}" srcOrd="31" destOrd="0" presId="urn:microsoft.com/office/officeart/2005/8/layout/vList2"/>
    <dgm:cxn modelId="{48391EB1-2269-408E-9CEB-F2A3589BAAC5}" type="presParOf" srcId="{443DC345-68A1-4FC9-BEE8-5241307C7B9E}" destId="{341C7D51-7A69-451B-8E6C-3FEA84ED192C}" srcOrd="3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75890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75890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181840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181840"/>
          <a:ext cx="5779306" cy="504900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r>
            <a:rPr lang="sr-Latn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181840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2858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28584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44340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44340"/>
          <a:ext cx="5779306" cy="1303087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b="1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Трансфери </a:t>
          </a:r>
          <a:r>
            <a:rPr lang="sr-Cyrl-RS" altLang="en-US" sz="1400" kern="1200" dirty="0">
              <a:latin typeface="Calibri" panose="020F0502020204030204" pitchFamily="34" charset="0"/>
            </a:rPr>
            <a:t>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градском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</a:t>
          </a:r>
          <a:r>
            <a:rPr lang="sr-Cyrl-RS" altLang="en-US" sz="14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rPr>
            <a:t>(з</a:t>
          </a:r>
          <a:r>
            <a:rPr lang="sr-Cyrl-RS" altLang="en-US" sz="1400" kern="1200" dirty="0">
              <a:latin typeface="Calibri" panose="020F0502020204030204" pitchFamily="34" charset="0"/>
            </a:rPr>
            <a:t>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</a:t>
          </a:r>
          <a:r>
            <a:rPr lang="sr-Cyrl-RS" altLang="en-US" sz="14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+mn-cs"/>
            </a:rPr>
            <a:t>(није </a:t>
          </a:r>
          <a:r>
            <a:rPr lang="sr-Cyrl-RS" altLang="en-US" sz="1400" kern="1200" dirty="0">
              <a:latin typeface="Calibri" panose="020F0502020204030204" pitchFamily="34" charset="0"/>
            </a:rPr>
            <a:t>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.</a:t>
          </a:r>
          <a:endParaRPr lang="en-US" sz="1400" kern="1200" dirty="0"/>
        </a:p>
      </dsp:txBody>
      <dsp:txXfrm>
        <a:off x="2723827" y="744340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293128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293128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05028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05028"/>
          <a:ext cx="5779306" cy="693000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r>
            <a:rPr lang="sr-Latn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2105028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55628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55628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55628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55628"/>
          <a:ext cx="5779306" cy="75240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55628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665628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665628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65628"/>
          <a:ext cx="424949" cy="990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65628"/>
          <a:ext cx="5779306" cy="9900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отплате кредита датих домаћинствима у земљи, а односе се на уплату ануитета од стране корисника кредита некадашњег Фонда за развој пољопривреде града Смедерева</a:t>
          </a:r>
          <a:r>
            <a:rPr lang="sr-Latn-RS" sz="1400" b="0" i="0" kern="1200" dirty="0"/>
            <a:t>.</a:t>
          </a:r>
          <a:endParaRPr lang="en-US" sz="1400" kern="1200" dirty="0"/>
        </a:p>
      </dsp:txBody>
      <dsp:txXfrm>
        <a:off x="2723827" y="3665628"/>
        <a:ext cx="5779306" cy="990000"/>
      </dsp:txXfrm>
    </dsp:sp>
    <dsp:sp modelId="{939B76D1-BB33-4E50-9ECD-839FB5787B95}">
      <dsp:nvSpPr>
        <dsp:cNvPr id="0" name=""/>
        <dsp:cNvSpPr/>
      </dsp:nvSpPr>
      <dsp:spPr>
        <a:xfrm>
          <a:off x="4153" y="4796759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796759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713228"/>
          <a:ext cx="424949" cy="70166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713228"/>
          <a:ext cx="5779306" cy="70166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и примања буџета града и индиректних корисника буџетских средстава који нису потрошени у претходној буџетској години</a:t>
          </a:r>
          <a:r>
            <a:rPr lang="sr-Latn-RS" altLang="en-US" sz="1400" kern="1200" dirty="0"/>
            <a:t>.</a:t>
          </a:r>
          <a:endParaRPr lang="en-US" sz="1400" kern="1200" dirty="0"/>
        </a:p>
      </dsp:txBody>
      <dsp:txXfrm>
        <a:off x="2723827" y="4713228"/>
        <a:ext cx="5779306" cy="7016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0F709-AB07-42B9-B8EB-1B2E8746EE72}">
      <dsp:nvSpPr>
        <dsp:cNvPr id="0" name=""/>
        <dsp:cNvSpPr/>
      </dsp:nvSpPr>
      <dsp:spPr>
        <a:xfrm>
          <a:off x="2897610" y="1136749"/>
          <a:ext cx="2831901" cy="28319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300" kern="1200" dirty="0"/>
            <a:t>Укупно остварени приходи и примања 4.136.361 хиљада динара</a:t>
          </a:r>
          <a:endParaRPr lang="sr-Latn-RS" sz="2300" kern="1200" dirty="0"/>
        </a:p>
      </dsp:txBody>
      <dsp:txXfrm>
        <a:off x="3312332" y="1551471"/>
        <a:ext cx="2002457" cy="2002457"/>
      </dsp:txXfrm>
    </dsp:sp>
    <dsp:sp modelId="{1E48DC28-EBDC-4BE0-9094-D51E4D1A8576}">
      <dsp:nvSpPr>
        <dsp:cNvPr id="0" name=""/>
        <dsp:cNvSpPr/>
      </dsp:nvSpPr>
      <dsp:spPr>
        <a:xfrm>
          <a:off x="3605585" y="505"/>
          <a:ext cx="1415950" cy="1415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пореза </a:t>
          </a:r>
          <a:r>
            <a:rPr lang="en-US" sz="1100" kern="1200" dirty="0"/>
            <a:t>3.202.4</a:t>
          </a:r>
          <a:r>
            <a:rPr lang="sr-Cyrl-RS" sz="1100" kern="1200" dirty="0"/>
            <a:t>5</a:t>
          </a:r>
          <a:r>
            <a:rPr lang="en-US" sz="1100" kern="1200" dirty="0"/>
            <a:t>8 </a:t>
          </a:r>
          <a:r>
            <a:rPr lang="sr-Cyrl-RS" sz="1100" kern="1200" dirty="0"/>
            <a:t>хиљада динара</a:t>
          </a:r>
          <a:endParaRPr lang="sr-Latn-RS" sz="1100" kern="1200" dirty="0"/>
        </a:p>
      </dsp:txBody>
      <dsp:txXfrm>
        <a:off x="3812946" y="207866"/>
        <a:ext cx="1001228" cy="1001228"/>
      </dsp:txXfrm>
    </dsp:sp>
    <dsp:sp modelId="{EB89CB60-213E-431F-B611-84321B4647B1}">
      <dsp:nvSpPr>
        <dsp:cNvPr id="0" name=""/>
        <dsp:cNvSpPr/>
      </dsp:nvSpPr>
      <dsp:spPr>
        <a:xfrm>
          <a:off x="5202726" y="922615"/>
          <a:ext cx="1415950" cy="1415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Донације, помоћи и трансфери </a:t>
          </a:r>
          <a:r>
            <a:rPr lang="en-US" sz="1100" kern="1200" dirty="0"/>
            <a:t>4</a:t>
          </a:r>
          <a:r>
            <a:rPr lang="sr-Latn-RS" sz="1100" kern="1200" dirty="0"/>
            <a:t>7</a:t>
          </a:r>
          <a:r>
            <a:rPr lang="en-US" sz="1100" kern="1200" dirty="0"/>
            <a:t>7</a:t>
          </a:r>
          <a:r>
            <a:rPr lang="sr-Cyrl-RS" sz="1100" kern="1200" dirty="0"/>
            <a:t>.</a:t>
          </a:r>
          <a:r>
            <a:rPr lang="en-US" sz="1100" kern="1200" dirty="0"/>
            <a:t>727</a:t>
          </a:r>
          <a:r>
            <a:rPr lang="sr-Cyrl-RS" sz="1100" kern="1200" dirty="0"/>
            <a:t> хиљада динара</a:t>
          </a:r>
          <a:endParaRPr lang="sr-Latn-RS" sz="1100" kern="1200" dirty="0"/>
        </a:p>
      </dsp:txBody>
      <dsp:txXfrm>
        <a:off x="5410087" y="1129976"/>
        <a:ext cx="1001228" cy="1001228"/>
      </dsp:txXfrm>
    </dsp:sp>
    <dsp:sp modelId="{5E756D5E-9AFF-4693-AE03-CDC062CA5968}">
      <dsp:nvSpPr>
        <dsp:cNvPr id="0" name=""/>
        <dsp:cNvSpPr/>
      </dsp:nvSpPr>
      <dsp:spPr>
        <a:xfrm>
          <a:off x="5202726" y="2766834"/>
          <a:ext cx="1415950" cy="1415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2</a:t>
          </a:r>
          <a:r>
            <a:rPr lang="en-US" sz="1100" kern="1200" dirty="0"/>
            <a:t>8</a:t>
          </a:r>
          <a:r>
            <a:rPr lang="sr-Cyrl-RS" sz="1100" kern="1200" dirty="0"/>
            <a:t>4.</a:t>
          </a:r>
          <a:r>
            <a:rPr lang="en-US" sz="1100" kern="1200" dirty="0"/>
            <a:t>212</a:t>
          </a:r>
          <a:r>
            <a:rPr lang="sr-Cyrl-RS" sz="1100" kern="1200" dirty="0"/>
            <a:t> хиљада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sr-Latn-RS" sz="1100" kern="1200" dirty="0"/>
        </a:p>
      </dsp:txBody>
      <dsp:txXfrm>
        <a:off x="5410087" y="2974195"/>
        <a:ext cx="1001228" cy="1001228"/>
      </dsp:txXfrm>
    </dsp:sp>
    <dsp:sp modelId="{6E2D8596-3A8B-4B87-841E-D772DEAFF40C}">
      <dsp:nvSpPr>
        <dsp:cNvPr id="0" name=""/>
        <dsp:cNvSpPr/>
      </dsp:nvSpPr>
      <dsp:spPr>
        <a:xfrm>
          <a:off x="3605585" y="3688943"/>
          <a:ext cx="1415950" cy="1415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164.023 хиљаде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sr-Latn-RS" sz="1100" kern="1200" dirty="0"/>
        </a:p>
      </dsp:txBody>
      <dsp:txXfrm>
        <a:off x="3812946" y="3896304"/>
        <a:ext cx="1001228" cy="1001228"/>
      </dsp:txXfrm>
    </dsp:sp>
    <dsp:sp modelId="{D87C8F6A-22E8-4CA1-A551-C282CE3CC8A2}">
      <dsp:nvSpPr>
        <dsp:cNvPr id="0" name=""/>
        <dsp:cNvSpPr/>
      </dsp:nvSpPr>
      <dsp:spPr>
        <a:xfrm>
          <a:off x="2001494" y="2754621"/>
          <a:ext cx="1365613" cy="14963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>
              <a:solidFill>
                <a:schemeClr val="tx1"/>
              </a:solidFill>
            </a:rPr>
            <a:t>306</a:t>
          </a:r>
          <a:r>
            <a:rPr lang="en-US" sz="1100" kern="1200" dirty="0">
              <a:solidFill>
                <a:schemeClr val="tx1"/>
              </a:solidFill>
            </a:rPr>
            <a:t> </a:t>
          </a:r>
          <a:r>
            <a:rPr lang="sr-Cyrl-RS" sz="1100" kern="1200" dirty="0">
              <a:solidFill>
                <a:schemeClr val="tx1"/>
              </a:solidFill>
            </a:rPr>
            <a:t>хиљада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sr-Latn-RS" sz="1100" kern="1200" dirty="0"/>
        </a:p>
      </dsp:txBody>
      <dsp:txXfrm>
        <a:off x="2201483" y="2973756"/>
        <a:ext cx="965635" cy="1058078"/>
      </dsp:txXfrm>
    </dsp:sp>
    <dsp:sp modelId="{4EA1A295-1EDC-4064-B557-66F8000DB0EC}">
      <dsp:nvSpPr>
        <dsp:cNvPr id="0" name=""/>
        <dsp:cNvSpPr/>
      </dsp:nvSpPr>
      <dsp:spPr>
        <a:xfrm>
          <a:off x="1976048" y="922615"/>
          <a:ext cx="1480744" cy="1415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Меморандумске ставке 7</a:t>
          </a:r>
          <a:r>
            <a:rPr lang="sr-Latn-RS" sz="1100" kern="1200" dirty="0"/>
            <a:t>.</a:t>
          </a:r>
          <a:r>
            <a:rPr lang="sr-Cyrl-RS" sz="1100" kern="1200" dirty="0"/>
            <a:t>635 хиљада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sr-Latn-RS" sz="1100" kern="1200" dirty="0"/>
        </a:p>
      </dsp:txBody>
      <dsp:txXfrm>
        <a:off x="2192898" y="1129976"/>
        <a:ext cx="1047044" cy="10012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65751"/>
          <a:ext cx="2055390" cy="568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700" b="1" kern="1200" dirty="0"/>
            <a:t>Расходи за запослене</a:t>
          </a:r>
          <a:endParaRPr lang="en-US" sz="1700" b="1" kern="1200" dirty="0"/>
        </a:p>
      </dsp:txBody>
      <dsp:txXfrm>
        <a:off x="0" y="65751"/>
        <a:ext cx="2055390" cy="568012"/>
      </dsp:txXfrm>
    </dsp:sp>
    <dsp:sp modelId="{02385D1D-92EB-445D-B736-940004751C79}">
      <dsp:nvSpPr>
        <dsp:cNvPr id="0" name=""/>
        <dsp:cNvSpPr/>
      </dsp:nvSpPr>
      <dsp:spPr>
        <a:xfrm>
          <a:off x="2055390" y="65751"/>
          <a:ext cx="411078" cy="56801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5751"/>
          <a:ext cx="5590663" cy="56801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корисника.</a:t>
          </a:r>
          <a:endParaRPr lang="en-US" sz="1400" kern="1200" dirty="0"/>
        </a:p>
      </dsp:txBody>
      <dsp:txXfrm>
        <a:off x="2630900" y="65751"/>
        <a:ext cx="5590663" cy="568012"/>
      </dsp:txXfrm>
    </dsp:sp>
    <dsp:sp modelId="{F40D94EA-52E0-4740-A924-EAF350BDF213}">
      <dsp:nvSpPr>
        <dsp:cNvPr id="0" name=""/>
        <dsp:cNvSpPr/>
      </dsp:nvSpPr>
      <dsp:spPr>
        <a:xfrm>
          <a:off x="0" y="765965"/>
          <a:ext cx="2055390" cy="568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700" b="1" kern="1200" dirty="0"/>
            <a:t>Коришћење услуга и роба </a:t>
          </a:r>
          <a:endParaRPr lang="en-US" sz="1700" kern="1200" dirty="0"/>
        </a:p>
      </dsp:txBody>
      <dsp:txXfrm>
        <a:off x="0" y="765965"/>
        <a:ext cx="2055390" cy="568012"/>
      </dsp:txXfrm>
    </dsp:sp>
    <dsp:sp modelId="{0E930D30-96BC-4D43-B65A-EE88C46DBE48}">
      <dsp:nvSpPr>
        <dsp:cNvPr id="0" name=""/>
        <dsp:cNvSpPr/>
      </dsp:nvSpPr>
      <dsp:spPr>
        <a:xfrm>
          <a:off x="2055390" y="694964"/>
          <a:ext cx="411078" cy="71001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94964"/>
          <a:ext cx="5590663" cy="71001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текуће поправке и одржавање и за трошкове материјала.</a:t>
          </a:r>
          <a:endParaRPr lang="en-US" sz="1400" kern="1200" dirty="0"/>
        </a:p>
      </dsp:txBody>
      <dsp:txXfrm>
        <a:off x="2630900" y="694964"/>
        <a:ext cx="5590663" cy="710015"/>
      </dsp:txXfrm>
    </dsp:sp>
    <dsp:sp modelId="{CCB8139E-CA19-491D-9FCD-6BF28923C725}">
      <dsp:nvSpPr>
        <dsp:cNvPr id="0" name=""/>
        <dsp:cNvSpPr/>
      </dsp:nvSpPr>
      <dsp:spPr>
        <a:xfrm>
          <a:off x="0" y="1537181"/>
          <a:ext cx="2055390" cy="568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700" b="1" kern="1200" dirty="0"/>
            <a:t>Дотације и трансфери</a:t>
          </a:r>
          <a:endParaRPr lang="en-US" sz="1700" b="1" kern="1200" dirty="0"/>
        </a:p>
      </dsp:txBody>
      <dsp:txXfrm>
        <a:off x="0" y="1537181"/>
        <a:ext cx="2055390" cy="568012"/>
      </dsp:txXfrm>
    </dsp:sp>
    <dsp:sp modelId="{14D1633C-A097-4A5A-8269-B04E98857E56}">
      <dsp:nvSpPr>
        <dsp:cNvPr id="0" name=""/>
        <dsp:cNvSpPr/>
      </dsp:nvSpPr>
      <dsp:spPr>
        <a:xfrm>
          <a:off x="2055390" y="1466179"/>
          <a:ext cx="411078" cy="71001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466179"/>
          <a:ext cx="5590663" cy="71001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466179"/>
        <a:ext cx="5590663" cy="710015"/>
      </dsp:txXfrm>
    </dsp:sp>
    <dsp:sp modelId="{9312B733-3AEB-49F6-8245-08553BA2949B}">
      <dsp:nvSpPr>
        <dsp:cNvPr id="0" name=""/>
        <dsp:cNvSpPr/>
      </dsp:nvSpPr>
      <dsp:spPr>
        <a:xfrm>
          <a:off x="0" y="2321545"/>
          <a:ext cx="2055390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700" b="1" kern="1200" dirty="0"/>
            <a:t>Остали расходи</a:t>
          </a:r>
          <a:endParaRPr lang="en-US" sz="1700" b="1" kern="1200" dirty="0"/>
        </a:p>
      </dsp:txBody>
      <dsp:txXfrm>
        <a:off x="0" y="2321545"/>
        <a:ext cx="2055390" cy="336600"/>
      </dsp:txXfrm>
    </dsp:sp>
    <dsp:sp modelId="{435AB433-2559-485A-A03D-C32F36288071}">
      <dsp:nvSpPr>
        <dsp:cNvPr id="0" name=""/>
        <dsp:cNvSpPr/>
      </dsp:nvSpPr>
      <dsp:spPr>
        <a:xfrm>
          <a:off x="2055390" y="2237395"/>
          <a:ext cx="411078" cy="5049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237395"/>
          <a:ext cx="5590663" cy="50490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237395"/>
        <a:ext cx="5590663" cy="504900"/>
      </dsp:txXfrm>
    </dsp:sp>
    <dsp:sp modelId="{EFAACCF6-3A6A-4536-89B0-F0A7C44F6BE1}">
      <dsp:nvSpPr>
        <dsp:cNvPr id="0" name=""/>
        <dsp:cNvSpPr/>
      </dsp:nvSpPr>
      <dsp:spPr>
        <a:xfrm>
          <a:off x="0" y="2887645"/>
          <a:ext cx="2057400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700" b="1" kern="1200" dirty="0"/>
            <a:t>Субвенције</a:t>
          </a:r>
          <a:endParaRPr lang="en-US" sz="1700" b="1" kern="1200" dirty="0"/>
        </a:p>
      </dsp:txBody>
      <dsp:txXfrm>
        <a:off x="0" y="2887645"/>
        <a:ext cx="2057400" cy="336600"/>
      </dsp:txXfrm>
    </dsp:sp>
    <dsp:sp modelId="{6497CA82-45EE-4BD1-AEB4-CC3961FBFB74}">
      <dsp:nvSpPr>
        <dsp:cNvPr id="0" name=""/>
        <dsp:cNvSpPr/>
      </dsp:nvSpPr>
      <dsp:spPr>
        <a:xfrm>
          <a:off x="2057399" y="2803495"/>
          <a:ext cx="411480" cy="5049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03495"/>
          <a:ext cx="5596128" cy="50490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јавним предузећима и пољопривредним произвођачима. </a:t>
          </a:r>
          <a:endParaRPr lang="en-US" sz="1400" kern="1200" dirty="0"/>
        </a:p>
      </dsp:txBody>
      <dsp:txXfrm>
        <a:off x="2633471" y="2803495"/>
        <a:ext cx="5596128" cy="504900"/>
      </dsp:txXfrm>
    </dsp:sp>
    <dsp:sp modelId="{939B76D1-BB33-4E50-9ECD-839FB5787B95}">
      <dsp:nvSpPr>
        <dsp:cNvPr id="0" name=""/>
        <dsp:cNvSpPr/>
      </dsp:nvSpPr>
      <dsp:spPr>
        <a:xfrm>
          <a:off x="0" y="3453745"/>
          <a:ext cx="2055390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700" b="1" kern="1200" dirty="0"/>
            <a:t>Социјална заштита</a:t>
          </a:r>
          <a:endParaRPr lang="en-US" sz="1700" b="1" kern="1200" dirty="0"/>
        </a:p>
      </dsp:txBody>
      <dsp:txXfrm>
        <a:off x="0" y="3453745"/>
        <a:ext cx="2055390" cy="336600"/>
      </dsp:txXfrm>
    </dsp:sp>
    <dsp:sp modelId="{7845F59F-6101-48DE-ABCC-EC5351843F5B}">
      <dsp:nvSpPr>
        <dsp:cNvPr id="0" name=""/>
        <dsp:cNvSpPr/>
      </dsp:nvSpPr>
      <dsp:spPr>
        <a:xfrm>
          <a:off x="2055390" y="3369595"/>
          <a:ext cx="411078" cy="5049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369595"/>
          <a:ext cx="5590663" cy="5049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369595"/>
        <a:ext cx="5590663" cy="504900"/>
      </dsp:txXfrm>
    </dsp:sp>
    <dsp:sp modelId="{B471A916-B6F4-4017-A447-E2C98CEE19B9}">
      <dsp:nvSpPr>
        <dsp:cNvPr id="0" name=""/>
        <dsp:cNvSpPr/>
      </dsp:nvSpPr>
      <dsp:spPr>
        <a:xfrm>
          <a:off x="0" y="4188145"/>
          <a:ext cx="2055390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700" b="1" kern="1200" dirty="0"/>
            <a:t>Буџетска резерва</a:t>
          </a:r>
          <a:endParaRPr lang="en-US" sz="1700" b="1" kern="1200" dirty="0"/>
        </a:p>
      </dsp:txBody>
      <dsp:txXfrm>
        <a:off x="0" y="4188145"/>
        <a:ext cx="2055390" cy="336600"/>
      </dsp:txXfrm>
    </dsp:sp>
    <dsp:sp modelId="{7F976215-9D17-4223-A92A-D3302071B429}">
      <dsp:nvSpPr>
        <dsp:cNvPr id="0" name=""/>
        <dsp:cNvSpPr/>
      </dsp:nvSpPr>
      <dsp:spPr>
        <a:xfrm>
          <a:off x="2055390" y="3935695"/>
          <a:ext cx="411078" cy="8415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35695"/>
          <a:ext cx="5590663" cy="841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700" b="1" kern="1200" dirty="0"/>
            <a:t>Буџетска резерва </a:t>
          </a:r>
          <a:r>
            <a:rPr lang="sr-Cyrl-RS" sz="17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700" kern="1200" dirty="0"/>
        </a:p>
      </dsp:txBody>
      <dsp:txXfrm>
        <a:off x="2630900" y="3935695"/>
        <a:ext cx="5590663" cy="841500"/>
      </dsp:txXfrm>
    </dsp:sp>
    <dsp:sp modelId="{320B77C6-F8A0-4CEB-8B55-79E4A1BAF9E9}">
      <dsp:nvSpPr>
        <dsp:cNvPr id="0" name=""/>
        <dsp:cNvSpPr/>
      </dsp:nvSpPr>
      <dsp:spPr>
        <a:xfrm>
          <a:off x="0" y="5090845"/>
          <a:ext cx="2055390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700" b="1" kern="1200" dirty="0"/>
            <a:t>Капитални издаци</a:t>
          </a:r>
          <a:endParaRPr lang="en-US" sz="1700" b="1" kern="1200" dirty="0"/>
        </a:p>
      </dsp:txBody>
      <dsp:txXfrm>
        <a:off x="0" y="5090845"/>
        <a:ext cx="2055390" cy="336600"/>
      </dsp:txXfrm>
    </dsp:sp>
    <dsp:sp modelId="{803A06C6-F698-48F4-A91D-0B2B17EECBA4}">
      <dsp:nvSpPr>
        <dsp:cNvPr id="0" name=""/>
        <dsp:cNvSpPr/>
      </dsp:nvSpPr>
      <dsp:spPr>
        <a:xfrm>
          <a:off x="2055390" y="4838395"/>
          <a:ext cx="411078" cy="8415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838395"/>
          <a:ext cx="5590663" cy="841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700" b="1" kern="1200" dirty="0"/>
            <a:t>Капитални издаци </a:t>
          </a:r>
          <a:r>
            <a:rPr lang="sr-Cyrl-RS" sz="1700" kern="1200" dirty="0"/>
            <a:t>су трошкови за изградњу нових или инвестиционо одржавање постојећих објеката, набавку опреме, машина, земљишта и слично.</a:t>
          </a:r>
          <a:endParaRPr lang="en-US" sz="1700" kern="1200" dirty="0"/>
        </a:p>
      </dsp:txBody>
      <dsp:txXfrm>
        <a:off x="2630900" y="4838395"/>
        <a:ext cx="5590663" cy="841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30694-D224-4AFD-83D0-A9B26CD4AE63}">
      <dsp:nvSpPr>
        <dsp:cNvPr id="0" name=""/>
        <dsp:cNvSpPr/>
      </dsp:nvSpPr>
      <dsp:spPr>
        <a:xfrm>
          <a:off x="2881411" y="1136749"/>
          <a:ext cx="2831901" cy="28319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300" kern="1200" dirty="0"/>
            <a:t>Укупно извршени расходи и издаци износе </a:t>
          </a:r>
          <a:r>
            <a:rPr lang="en-US" sz="2300" kern="1200" dirty="0"/>
            <a:t>4</a:t>
          </a:r>
          <a:r>
            <a:rPr lang="sr-Cyrl-RS" sz="2300" kern="1200" dirty="0"/>
            <a:t>.</a:t>
          </a:r>
          <a:r>
            <a:rPr lang="en-US" sz="2300" kern="1200" dirty="0"/>
            <a:t>044</a:t>
          </a:r>
          <a:r>
            <a:rPr lang="sr-Cyrl-RS" sz="2300" kern="1200" dirty="0"/>
            <a:t>.</a:t>
          </a:r>
          <a:r>
            <a:rPr lang="en-US" sz="2300" kern="1200" dirty="0"/>
            <a:t>881</a:t>
          </a:r>
          <a:r>
            <a:rPr lang="sr-Cyrl-RS" sz="2300" kern="1200" dirty="0"/>
            <a:t> хиљада динара</a:t>
          </a:r>
          <a:endParaRPr lang="sr-Latn-RS" sz="2300" kern="1200" dirty="0"/>
        </a:p>
      </dsp:txBody>
      <dsp:txXfrm>
        <a:off x="3296133" y="1551471"/>
        <a:ext cx="2002457" cy="2002457"/>
      </dsp:txXfrm>
    </dsp:sp>
    <dsp:sp modelId="{581D9C24-D691-4644-99EB-4A6B1D74C269}">
      <dsp:nvSpPr>
        <dsp:cNvPr id="0" name=""/>
        <dsp:cNvSpPr/>
      </dsp:nvSpPr>
      <dsp:spPr>
        <a:xfrm>
          <a:off x="3589387" y="505"/>
          <a:ext cx="1415950" cy="1415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Расходи за запослене </a:t>
          </a:r>
          <a:r>
            <a:rPr lang="en-US" sz="1100" kern="1200" dirty="0"/>
            <a:t>899.080</a:t>
          </a:r>
          <a:r>
            <a:rPr lang="sr-Cyrl-RS" sz="1100" kern="1200" dirty="0"/>
            <a:t> хиљада динара</a:t>
          </a:r>
          <a:endParaRPr lang="sr-Latn-RS" sz="1100" kern="1200" dirty="0"/>
        </a:p>
      </dsp:txBody>
      <dsp:txXfrm>
        <a:off x="3796748" y="207866"/>
        <a:ext cx="1001228" cy="1001228"/>
      </dsp:txXfrm>
    </dsp:sp>
    <dsp:sp modelId="{00760FBC-BB29-4E8F-A3FA-0B8C20635B76}">
      <dsp:nvSpPr>
        <dsp:cNvPr id="0" name=""/>
        <dsp:cNvSpPr/>
      </dsp:nvSpPr>
      <dsp:spPr>
        <a:xfrm>
          <a:off x="4893446" y="540664"/>
          <a:ext cx="1415950" cy="1415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Коришћење услуга</a:t>
          </a:r>
          <a:r>
            <a:rPr lang="en-US" sz="1100" kern="1200" dirty="0"/>
            <a:t> </a:t>
          </a:r>
          <a:r>
            <a:rPr lang="sr-Cyrl-RS" sz="1100" kern="1200" dirty="0"/>
            <a:t>и роба </a:t>
          </a:r>
          <a:r>
            <a:rPr lang="en-US" sz="1100" kern="1200" dirty="0"/>
            <a:t>1.336</a:t>
          </a:r>
          <a:r>
            <a:rPr lang="sr-Cyrl-RS" sz="1100" kern="1200" dirty="0"/>
            <a:t>.</a:t>
          </a:r>
          <a:r>
            <a:rPr lang="en-US" sz="1100" kern="1200" dirty="0"/>
            <a:t>058</a:t>
          </a:r>
          <a:r>
            <a:rPr lang="sr-Cyrl-RS" sz="1100" kern="1200" dirty="0"/>
            <a:t> хиљада динара</a:t>
          </a:r>
          <a:endParaRPr lang="sr-Latn-RS" sz="1100" kern="1200" dirty="0"/>
        </a:p>
      </dsp:txBody>
      <dsp:txXfrm>
        <a:off x="5100807" y="748025"/>
        <a:ext cx="1001228" cy="1001228"/>
      </dsp:txXfrm>
    </dsp:sp>
    <dsp:sp modelId="{6E484F8A-3CF3-4AFF-9FB8-1AE41894B273}">
      <dsp:nvSpPr>
        <dsp:cNvPr id="0" name=""/>
        <dsp:cNvSpPr/>
      </dsp:nvSpPr>
      <dsp:spPr>
        <a:xfrm>
          <a:off x="5433606" y="1844724"/>
          <a:ext cx="1415950" cy="1415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Отплата камата </a:t>
          </a:r>
          <a:r>
            <a:rPr lang="en-US" sz="1100" kern="1200" dirty="0"/>
            <a:t>382</a:t>
          </a:r>
          <a:r>
            <a:rPr lang="sr-Cyrl-RS" sz="1100" kern="1200" dirty="0"/>
            <a:t> хиљаде динара </a:t>
          </a:r>
          <a:endParaRPr lang="sr-Latn-RS" sz="1100" kern="1200" dirty="0"/>
        </a:p>
      </dsp:txBody>
      <dsp:txXfrm>
        <a:off x="5640967" y="2052085"/>
        <a:ext cx="1001228" cy="1001228"/>
      </dsp:txXfrm>
    </dsp:sp>
    <dsp:sp modelId="{34B43685-141A-4461-AE6A-301BAC908C60}">
      <dsp:nvSpPr>
        <dsp:cNvPr id="0" name=""/>
        <dsp:cNvSpPr/>
      </dsp:nvSpPr>
      <dsp:spPr>
        <a:xfrm>
          <a:off x="4893446" y="3148784"/>
          <a:ext cx="1415950" cy="1415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Субвенције </a:t>
          </a:r>
          <a:r>
            <a:rPr lang="en-US" sz="1100" kern="1200" dirty="0"/>
            <a:t>3</a:t>
          </a:r>
          <a:r>
            <a:rPr lang="sr-Cyrl-RS" sz="1100" kern="1200" dirty="0"/>
            <a:t>82.3</a:t>
          </a:r>
          <a:r>
            <a:rPr lang="en-US" sz="1100" kern="1200" dirty="0"/>
            <a:t>17</a:t>
          </a:r>
          <a:r>
            <a:rPr lang="sr-Cyrl-RS" sz="1100" kern="1200" dirty="0"/>
            <a:t> хиљада динара</a:t>
          </a:r>
          <a:endParaRPr lang="sr-Latn-RS" sz="1100" kern="1200" dirty="0"/>
        </a:p>
      </dsp:txBody>
      <dsp:txXfrm>
        <a:off x="5100807" y="3356145"/>
        <a:ext cx="1001228" cy="1001228"/>
      </dsp:txXfrm>
    </dsp:sp>
    <dsp:sp modelId="{EEF973BF-B90E-4D0F-AC07-BB28F004C6A7}">
      <dsp:nvSpPr>
        <dsp:cNvPr id="0" name=""/>
        <dsp:cNvSpPr/>
      </dsp:nvSpPr>
      <dsp:spPr>
        <a:xfrm>
          <a:off x="3589387" y="3688943"/>
          <a:ext cx="1415950" cy="1415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Дотације и трансфери </a:t>
          </a:r>
          <a:r>
            <a:rPr lang="en-US" sz="1100" kern="1200" dirty="0"/>
            <a:t>6</a:t>
          </a:r>
          <a:r>
            <a:rPr lang="sr-Cyrl-RS" sz="1100" kern="1200" dirty="0"/>
            <a:t>74.586 хиљада динара</a:t>
          </a:r>
          <a:endParaRPr lang="sr-Latn-RS" sz="1100" kern="1200" dirty="0"/>
        </a:p>
      </dsp:txBody>
      <dsp:txXfrm>
        <a:off x="3796748" y="3896304"/>
        <a:ext cx="1001228" cy="1001228"/>
      </dsp:txXfrm>
    </dsp:sp>
    <dsp:sp modelId="{281404DC-9187-40D0-97FF-0D818AB2F366}">
      <dsp:nvSpPr>
        <dsp:cNvPr id="0" name=""/>
        <dsp:cNvSpPr/>
      </dsp:nvSpPr>
      <dsp:spPr>
        <a:xfrm>
          <a:off x="2285327" y="3148784"/>
          <a:ext cx="1415950" cy="1415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Накнаде за социјалну заштиту 1</a:t>
          </a:r>
          <a:r>
            <a:rPr lang="en-US" sz="1100" kern="1200" dirty="0"/>
            <a:t>3</a:t>
          </a:r>
          <a:r>
            <a:rPr lang="sr-Cyrl-RS" sz="1100" kern="1200" dirty="0"/>
            <a:t>8.2</a:t>
          </a:r>
          <a:r>
            <a:rPr lang="en-US" sz="1100" kern="1200" dirty="0"/>
            <a:t>36</a:t>
          </a:r>
          <a:r>
            <a:rPr lang="sr-Cyrl-RS" sz="1100" kern="1200" dirty="0"/>
            <a:t> хиљада динара</a:t>
          </a:r>
          <a:endParaRPr lang="sr-Latn-RS" sz="1100" kern="1200" dirty="0"/>
        </a:p>
      </dsp:txBody>
      <dsp:txXfrm>
        <a:off x="2492688" y="3356145"/>
        <a:ext cx="1001228" cy="1001228"/>
      </dsp:txXfrm>
    </dsp:sp>
    <dsp:sp modelId="{ADDA55F8-68B2-4192-A0FF-92D5AADED3EF}">
      <dsp:nvSpPr>
        <dsp:cNvPr id="0" name=""/>
        <dsp:cNvSpPr/>
      </dsp:nvSpPr>
      <dsp:spPr>
        <a:xfrm>
          <a:off x="1745167" y="1844724"/>
          <a:ext cx="1415950" cy="1415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Остали расходи 34</a:t>
          </a:r>
          <a:r>
            <a:rPr lang="en-US" sz="1100" kern="1200" dirty="0"/>
            <a:t>8</a:t>
          </a:r>
          <a:r>
            <a:rPr lang="sr-Cyrl-RS" sz="1100" kern="1200" dirty="0"/>
            <a:t>.</a:t>
          </a:r>
          <a:r>
            <a:rPr lang="en-US" sz="1100" kern="1200" dirty="0"/>
            <a:t>7</a:t>
          </a:r>
          <a:r>
            <a:rPr lang="sr-Cyrl-RS" sz="1100" kern="1200" dirty="0"/>
            <a:t>05 хиљада динара</a:t>
          </a:r>
          <a:endParaRPr lang="sr-Latn-RS" sz="1100" kern="1200" dirty="0"/>
        </a:p>
      </dsp:txBody>
      <dsp:txXfrm>
        <a:off x="1952528" y="2052085"/>
        <a:ext cx="1001228" cy="1001228"/>
      </dsp:txXfrm>
    </dsp:sp>
    <dsp:sp modelId="{68D8E666-A4BC-49C9-9193-F48DBF84BB6B}">
      <dsp:nvSpPr>
        <dsp:cNvPr id="0" name=""/>
        <dsp:cNvSpPr/>
      </dsp:nvSpPr>
      <dsp:spPr>
        <a:xfrm>
          <a:off x="2285327" y="540664"/>
          <a:ext cx="1415950" cy="14159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Капитални издаци </a:t>
          </a:r>
          <a:r>
            <a:rPr lang="en-US" sz="1100" kern="1200" dirty="0"/>
            <a:t>2</a:t>
          </a:r>
          <a:r>
            <a:rPr lang="sr-Cyrl-RS" sz="1100" kern="1200" dirty="0"/>
            <a:t>65.517 хиљада динара</a:t>
          </a:r>
          <a:endParaRPr lang="sr-Latn-RS" sz="1100" kern="1200" dirty="0"/>
        </a:p>
      </dsp:txBody>
      <dsp:txXfrm>
        <a:off x="2492688" y="748025"/>
        <a:ext cx="1001228" cy="10012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14685-D10B-4B29-91AB-C6FC175B31EC}">
      <dsp:nvSpPr>
        <dsp:cNvPr id="0" name=""/>
        <dsp:cNvSpPr/>
      </dsp:nvSpPr>
      <dsp:spPr>
        <a:xfrm>
          <a:off x="0" y="7297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Скупштина града </a:t>
          </a:r>
          <a:r>
            <a:rPr lang="en-US" sz="1000" kern="1200" dirty="0"/>
            <a:t>51.337</a:t>
          </a:r>
          <a:r>
            <a:rPr lang="sr-Cyrl-RS" sz="1000" kern="1200" dirty="0"/>
            <a:t> хиљада динара</a:t>
          </a:r>
          <a:endParaRPr lang="sr-Latn-RS" sz="1000" kern="1200" dirty="0"/>
        </a:p>
      </dsp:txBody>
      <dsp:txXfrm>
        <a:off x="11709" y="84683"/>
        <a:ext cx="7367982" cy="216432"/>
      </dsp:txXfrm>
    </dsp:sp>
    <dsp:sp modelId="{028A2227-DCFD-4275-A343-45E37F2FABF9}">
      <dsp:nvSpPr>
        <dsp:cNvPr id="0" name=""/>
        <dsp:cNvSpPr/>
      </dsp:nvSpPr>
      <dsp:spPr>
        <a:xfrm>
          <a:off x="0" y="358558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Градоначелник </a:t>
          </a:r>
          <a:r>
            <a:rPr lang="en-US" sz="1000" kern="1200" dirty="0"/>
            <a:t>4.716</a:t>
          </a:r>
          <a:r>
            <a:rPr lang="sr-Cyrl-RS" sz="1000" kern="1200" dirty="0"/>
            <a:t> хиљада динара</a:t>
          </a:r>
          <a:endParaRPr lang="sr-Latn-RS" sz="1000" kern="1200" dirty="0"/>
        </a:p>
      </dsp:txBody>
      <dsp:txXfrm>
        <a:off x="11709" y="370267"/>
        <a:ext cx="7367982" cy="216432"/>
      </dsp:txXfrm>
    </dsp:sp>
    <dsp:sp modelId="{35B138CB-8D65-4F13-9754-45444C5F6BEB}">
      <dsp:nvSpPr>
        <dsp:cNvPr id="0" name=""/>
        <dsp:cNvSpPr/>
      </dsp:nvSpPr>
      <dsp:spPr>
        <a:xfrm>
          <a:off x="0" y="63037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Градско веће  </a:t>
          </a:r>
          <a:r>
            <a:rPr lang="en-US" sz="1000" kern="1200" dirty="0"/>
            <a:t>8.</a:t>
          </a:r>
          <a:r>
            <a:rPr lang="sr-Cyrl-RS" sz="1000" kern="1200" dirty="0"/>
            <a:t>7</a:t>
          </a:r>
          <a:r>
            <a:rPr lang="en-US" sz="1000" kern="1200" dirty="0"/>
            <a:t>6</a:t>
          </a:r>
          <a:r>
            <a:rPr lang="sr-Cyrl-RS" sz="1000" kern="1200" dirty="0"/>
            <a:t>1 хиљада динара</a:t>
          </a:r>
          <a:endParaRPr lang="sr-Latn-RS" sz="1000" kern="1200" dirty="0"/>
        </a:p>
      </dsp:txBody>
      <dsp:txXfrm>
        <a:off x="11709" y="642083"/>
        <a:ext cx="7367982" cy="216432"/>
      </dsp:txXfrm>
    </dsp:sp>
    <dsp:sp modelId="{603A0AF7-542B-4464-B3D0-BA61688E8443}">
      <dsp:nvSpPr>
        <dsp:cNvPr id="0" name=""/>
        <dsp:cNvSpPr/>
      </dsp:nvSpPr>
      <dsp:spPr>
        <a:xfrm>
          <a:off x="0" y="89902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Градско правобранилаштво 54.066 хиљаде динара </a:t>
          </a:r>
          <a:endParaRPr lang="sr-Latn-RS" sz="1000" kern="1200" dirty="0"/>
        </a:p>
      </dsp:txBody>
      <dsp:txXfrm>
        <a:off x="11709" y="910733"/>
        <a:ext cx="7367982" cy="216432"/>
      </dsp:txXfrm>
    </dsp:sp>
    <dsp:sp modelId="{994AF27C-55BC-4A26-A2AF-BCD6F3690596}">
      <dsp:nvSpPr>
        <dsp:cNvPr id="0" name=""/>
        <dsp:cNvSpPr/>
      </dsp:nvSpPr>
      <dsp:spPr>
        <a:xfrm>
          <a:off x="0" y="116767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Градска управа са пројектима </a:t>
          </a:r>
          <a:r>
            <a:rPr lang="sr-Latn-RS" sz="1000" kern="1200" dirty="0"/>
            <a:t>2</a:t>
          </a:r>
          <a:r>
            <a:rPr lang="en-US" sz="1000" kern="1200" dirty="0"/>
            <a:t>.</a:t>
          </a:r>
          <a:r>
            <a:rPr lang="sr-Latn-RS" sz="1000" kern="1200" dirty="0"/>
            <a:t>524</a:t>
          </a:r>
          <a:r>
            <a:rPr lang="sr-Cyrl-RS" sz="1000" kern="1200" dirty="0"/>
            <a:t>.</a:t>
          </a:r>
          <a:r>
            <a:rPr lang="sr-Latn-RS" sz="1000" kern="1200" dirty="0"/>
            <a:t>3</a:t>
          </a:r>
          <a:r>
            <a:rPr lang="sr-Cyrl-RS" sz="1000" kern="1200" dirty="0"/>
            <a:t>6</a:t>
          </a:r>
          <a:r>
            <a:rPr lang="sr-Latn-RS" sz="1000" kern="1200" dirty="0"/>
            <a:t>2</a:t>
          </a:r>
          <a:r>
            <a:rPr lang="sr-Cyrl-RS" sz="1000" kern="1200" dirty="0"/>
            <a:t> хиљаде динара </a:t>
          </a:r>
          <a:endParaRPr lang="sr-Latn-RS" sz="1000" kern="1200" dirty="0"/>
        </a:p>
      </dsp:txBody>
      <dsp:txXfrm>
        <a:off x="11709" y="1179383"/>
        <a:ext cx="7367982" cy="216432"/>
      </dsp:txXfrm>
    </dsp:sp>
    <dsp:sp modelId="{20A573E5-FD00-4136-9530-9F89C877D72D}">
      <dsp:nvSpPr>
        <dsp:cNvPr id="0" name=""/>
        <dsp:cNvSpPr/>
      </dsp:nvSpPr>
      <dsp:spPr>
        <a:xfrm>
          <a:off x="0" y="1447800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Месне заједнице 23.</a:t>
          </a:r>
          <a:r>
            <a:rPr lang="en-US" sz="1000" kern="1200" dirty="0"/>
            <a:t>1</a:t>
          </a:r>
          <a:r>
            <a:rPr lang="sr-Cyrl-RS" sz="1000" kern="1200" dirty="0"/>
            <a:t>06 хиљада динара</a:t>
          </a:r>
          <a:endParaRPr lang="sr-Latn-RS" sz="1000" kern="1200" dirty="0"/>
        </a:p>
      </dsp:txBody>
      <dsp:txXfrm>
        <a:off x="11709" y="1459509"/>
        <a:ext cx="7367982" cy="216432"/>
      </dsp:txXfrm>
    </dsp:sp>
    <dsp:sp modelId="{C5B859C0-9F3E-4EDF-8AC0-C702E8745B2C}">
      <dsp:nvSpPr>
        <dsp:cNvPr id="0" name=""/>
        <dsp:cNvSpPr/>
      </dsp:nvSpPr>
      <dsp:spPr>
        <a:xfrm>
          <a:off x="0" y="170497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Центар за културу Смедерево 147.669 хиљада динара</a:t>
          </a:r>
          <a:endParaRPr lang="sr-Latn-RS" sz="1000" kern="1200" dirty="0"/>
        </a:p>
      </dsp:txBody>
      <dsp:txXfrm>
        <a:off x="11709" y="1716683"/>
        <a:ext cx="7367982" cy="216432"/>
      </dsp:txXfrm>
    </dsp:sp>
    <dsp:sp modelId="{FE3DA15E-BEF1-43BD-8252-507E10912F07}">
      <dsp:nvSpPr>
        <dsp:cNvPr id="0" name=""/>
        <dsp:cNvSpPr/>
      </dsp:nvSpPr>
      <dsp:spPr>
        <a:xfrm>
          <a:off x="0" y="197362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Народна Библиотека Смедерево 57.709 хиљада динара  </a:t>
          </a:r>
          <a:endParaRPr lang="sr-Latn-RS" sz="1000" kern="1200" dirty="0"/>
        </a:p>
      </dsp:txBody>
      <dsp:txXfrm>
        <a:off x="11709" y="1985333"/>
        <a:ext cx="7367982" cy="216432"/>
      </dsp:txXfrm>
    </dsp:sp>
    <dsp:sp modelId="{2FF9D61E-F6AE-463C-9CCE-4E97C29EADE9}">
      <dsp:nvSpPr>
        <dsp:cNvPr id="0" name=""/>
        <dsp:cNvSpPr/>
      </dsp:nvSpPr>
      <dsp:spPr>
        <a:xfrm>
          <a:off x="0" y="222787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Музеј у Смедереву 37.510 хиљада динара</a:t>
          </a:r>
          <a:endParaRPr lang="sr-Latn-RS" sz="1000" kern="1200" dirty="0"/>
        </a:p>
      </dsp:txBody>
      <dsp:txXfrm>
        <a:off x="11709" y="2239583"/>
        <a:ext cx="7367982" cy="216432"/>
      </dsp:txXfrm>
    </dsp:sp>
    <dsp:sp modelId="{54B82525-4D54-459B-AE51-0BD76E5B3654}">
      <dsp:nvSpPr>
        <dsp:cNvPr id="0" name=""/>
        <dsp:cNvSpPr/>
      </dsp:nvSpPr>
      <dsp:spPr>
        <a:xfrm>
          <a:off x="0" y="251092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Регионални завод за заштиту споменика културе Смедерево 35.2</a:t>
          </a:r>
          <a:r>
            <a:rPr lang="en-US" sz="1000" kern="1200" dirty="0"/>
            <a:t>5</a:t>
          </a:r>
          <a:r>
            <a:rPr lang="sr-Cyrl-RS" sz="1000" kern="1200" dirty="0"/>
            <a:t>7 хиљада динара</a:t>
          </a:r>
          <a:endParaRPr lang="en-US" sz="1000" kern="1200" dirty="0"/>
        </a:p>
      </dsp:txBody>
      <dsp:txXfrm>
        <a:off x="11709" y="2522633"/>
        <a:ext cx="7367982" cy="216432"/>
      </dsp:txXfrm>
    </dsp:sp>
    <dsp:sp modelId="{6A496E04-5370-4390-A967-BD38F2666A7C}">
      <dsp:nvSpPr>
        <dsp:cNvPr id="0" name=""/>
        <dsp:cNvSpPr/>
      </dsp:nvSpPr>
      <dsp:spPr>
        <a:xfrm>
          <a:off x="0" y="277957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Историјски архив 10.424 хиљада динара</a:t>
          </a:r>
          <a:endParaRPr lang="en-US" sz="1000" kern="1200" dirty="0"/>
        </a:p>
      </dsp:txBody>
      <dsp:txXfrm>
        <a:off x="11709" y="2791283"/>
        <a:ext cx="7367982" cy="216432"/>
      </dsp:txXfrm>
    </dsp:sp>
    <dsp:sp modelId="{E1B80988-47AF-4215-B9ED-688192CA8684}">
      <dsp:nvSpPr>
        <dsp:cNvPr id="0" name=""/>
        <dsp:cNvSpPr/>
      </dsp:nvSpPr>
      <dsp:spPr>
        <a:xfrm>
          <a:off x="0" y="304822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Туристичка организација града Смедерева у ликвидацији </a:t>
          </a:r>
          <a:r>
            <a:rPr lang="en-US" sz="1000" kern="1200" dirty="0"/>
            <a:t>1.</a:t>
          </a:r>
          <a:r>
            <a:rPr lang="sr-Cyrl-RS" sz="1000" kern="1200" dirty="0"/>
            <a:t>719 хиљада динара</a:t>
          </a:r>
          <a:endParaRPr lang="sr-Latn-RS" sz="1000" kern="1200" dirty="0"/>
        </a:p>
      </dsp:txBody>
      <dsp:txXfrm>
        <a:off x="11709" y="3059933"/>
        <a:ext cx="7367982" cy="216432"/>
      </dsp:txXfrm>
    </dsp:sp>
    <dsp:sp modelId="{E1E5E6E5-5A0C-4908-A926-2D69D5E831A8}">
      <dsp:nvSpPr>
        <dsp:cNvPr id="0" name=""/>
        <dsp:cNvSpPr/>
      </dsp:nvSpPr>
      <dsp:spPr>
        <a:xfrm>
          <a:off x="0" y="331687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Предшколска установа</a:t>
          </a:r>
          <a:r>
            <a:rPr lang="en-US" sz="1000" kern="1200" dirty="0"/>
            <a:t> </a:t>
          </a:r>
          <a:r>
            <a:rPr lang="sr-Cyrl-RS" sz="1000" kern="1200" dirty="0"/>
            <a:t>562</a:t>
          </a:r>
          <a:r>
            <a:rPr lang="en-US" sz="1000" kern="1200" dirty="0"/>
            <a:t>.</a:t>
          </a:r>
          <a:r>
            <a:rPr lang="sr-Cyrl-RS" sz="1000" kern="1200" dirty="0"/>
            <a:t>955</a:t>
          </a:r>
          <a:r>
            <a:rPr lang="en-US" sz="1000" kern="1200" dirty="0"/>
            <a:t> </a:t>
          </a:r>
          <a:r>
            <a:rPr lang="sr-Cyrl-RS" sz="1000" kern="1200" dirty="0"/>
            <a:t>хиљада динара</a:t>
          </a:r>
          <a:endParaRPr lang="sr-Latn-RS" sz="1000" kern="1200" dirty="0"/>
        </a:p>
      </dsp:txBody>
      <dsp:txXfrm>
        <a:off x="11709" y="3328583"/>
        <a:ext cx="7367982" cy="216432"/>
      </dsp:txXfrm>
    </dsp:sp>
    <dsp:sp modelId="{A7C74100-3CFB-4D4C-B899-E56D018584E5}">
      <dsp:nvSpPr>
        <dsp:cNvPr id="0" name=""/>
        <dsp:cNvSpPr/>
      </dsp:nvSpPr>
      <dsp:spPr>
        <a:xfrm>
          <a:off x="0" y="358552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Установа за дневни боравак деце и омладине са сметњама у развоју „Сунце“ 11.3</a:t>
          </a:r>
          <a:r>
            <a:rPr lang="en-US" sz="1000" kern="1200" dirty="0"/>
            <a:t>2</a:t>
          </a:r>
          <a:r>
            <a:rPr lang="sr-Cyrl-RS" sz="1000" kern="1200" dirty="0"/>
            <a:t>3 хиљад</a:t>
          </a:r>
          <a:r>
            <a:rPr lang="en-US" sz="1000" kern="1200" dirty="0"/>
            <a:t>e</a:t>
          </a:r>
          <a:r>
            <a:rPr lang="sr-Cyrl-RS" sz="1000" kern="1200" dirty="0"/>
            <a:t> динара</a:t>
          </a:r>
          <a:endParaRPr lang="sr-Latn-RS" sz="1000" kern="1200" dirty="0"/>
        </a:p>
      </dsp:txBody>
      <dsp:txXfrm>
        <a:off x="11709" y="3597233"/>
        <a:ext cx="7367982" cy="216432"/>
      </dsp:txXfrm>
    </dsp:sp>
    <dsp:sp modelId="{FD0EF713-F35B-43F6-8D17-3A64617E2254}">
      <dsp:nvSpPr>
        <dsp:cNvPr id="0" name=""/>
        <dsp:cNvSpPr/>
      </dsp:nvSpPr>
      <dsp:spPr>
        <a:xfrm>
          <a:off x="0" y="385417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Регионални центар за професионални развој запослених у образовању 2</a:t>
          </a:r>
          <a:r>
            <a:rPr lang="en-US" sz="1000" kern="1200" dirty="0"/>
            <a:t>1.</a:t>
          </a:r>
          <a:r>
            <a:rPr lang="sr-Cyrl-RS" sz="1000" kern="1200" dirty="0"/>
            <a:t>283 хиљаде</a:t>
          </a:r>
          <a:r>
            <a:rPr lang="en-US" sz="1000" kern="1200" dirty="0"/>
            <a:t> </a:t>
          </a:r>
          <a:r>
            <a:rPr lang="sr-Cyrl-RS" sz="1000" kern="1200" dirty="0"/>
            <a:t>динара</a:t>
          </a:r>
          <a:endParaRPr lang="sr-Latn-RS" sz="1000" kern="1200" dirty="0"/>
        </a:p>
      </dsp:txBody>
      <dsp:txXfrm>
        <a:off x="11709" y="3865883"/>
        <a:ext cx="7367982" cy="216432"/>
      </dsp:txXfrm>
    </dsp:sp>
    <dsp:sp modelId="{AF299D87-278E-4133-B2EF-12CA6A88F476}">
      <dsp:nvSpPr>
        <dsp:cNvPr id="0" name=""/>
        <dsp:cNvSpPr/>
      </dsp:nvSpPr>
      <dsp:spPr>
        <a:xfrm>
          <a:off x="0" y="412282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Основно образовање и васпитање </a:t>
          </a:r>
          <a:r>
            <a:rPr lang="sr-Latn-RS" sz="1000" kern="1200" dirty="0"/>
            <a:t>361</a:t>
          </a:r>
          <a:r>
            <a:rPr lang="en-US" sz="1000" kern="1200" dirty="0"/>
            <a:t>.</a:t>
          </a:r>
          <a:r>
            <a:rPr lang="sr-Latn-RS" sz="1000" kern="1200" dirty="0"/>
            <a:t>16</a:t>
          </a:r>
          <a:r>
            <a:rPr lang="sr-Cyrl-RS" sz="1000" kern="1200" dirty="0"/>
            <a:t>9 хиљада динара </a:t>
          </a:r>
          <a:endParaRPr lang="sr-Latn-RS" sz="1000" kern="1200" dirty="0"/>
        </a:p>
      </dsp:txBody>
      <dsp:txXfrm>
        <a:off x="11709" y="4134533"/>
        <a:ext cx="7367982" cy="216432"/>
      </dsp:txXfrm>
    </dsp:sp>
    <dsp:sp modelId="{341C7D51-7A69-451B-8E6C-3FEA84ED192C}">
      <dsp:nvSpPr>
        <dsp:cNvPr id="0" name=""/>
        <dsp:cNvSpPr/>
      </dsp:nvSpPr>
      <dsp:spPr>
        <a:xfrm>
          <a:off x="0" y="4391474"/>
          <a:ext cx="7391400" cy="2398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Средње образовање</a:t>
          </a:r>
          <a:r>
            <a:rPr lang="en-US" sz="1000" kern="1200" dirty="0"/>
            <a:t> </a:t>
          </a:r>
          <a:r>
            <a:rPr lang="sr-Cyrl-RS" sz="1000" kern="1200" dirty="0"/>
            <a:t>и васпитање </a:t>
          </a:r>
          <a:r>
            <a:rPr lang="sr-Latn-RS" sz="1000" kern="1200" dirty="0"/>
            <a:t>1</a:t>
          </a:r>
          <a:r>
            <a:rPr lang="sr-Cyrl-RS" sz="1000" kern="1200" dirty="0"/>
            <a:t>3</a:t>
          </a:r>
          <a:r>
            <a:rPr lang="sr-Latn-RS" sz="1000" kern="1200" dirty="0"/>
            <a:t>1</a:t>
          </a:r>
          <a:r>
            <a:rPr lang="en-US" sz="1000" kern="1200" dirty="0"/>
            <a:t>.</a:t>
          </a:r>
          <a:r>
            <a:rPr lang="sr-Cyrl-RS" sz="1000" kern="1200" dirty="0"/>
            <a:t>5</a:t>
          </a:r>
          <a:r>
            <a:rPr lang="sr-Latn-RS" sz="1000" kern="1200" dirty="0"/>
            <a:t>15</a:t>
          </a:r>
          <a:r>
            <a:rPr lang="sr-Cyrl-RS" sz="1000" kern="1200" dirty="0"/>
            <a:t> хиљад</a:t>
          </a:r>
          <a:r>
            <a:rPr lang="sr-Latn-RS" sz="1000" kern="1200" dirty="0"/>
            <a:t>a</a:t>
          </a:r>
          <a:r>
            <a:rPr lang="en-US" sz="1000" kern="1200" dirty="0"/>
            <a:t> </a:t>
          </a:r>
          <a:r>
            <a:rPr lang="sr-Cyrl-RS" sz="1000" kern="1200" dirty="0"/>
            <a:t>динара</a:t>
          </a:r>
          <a:endParaRPr lang="sr-Latn-RS" sz="1000" kern="1200" dirty="0"/>
        </a:p>
      </dsp:txBody>
      <dsp:txXfrm>
        <a:off x="11709" y="4403183"/>
        <a:ext cx="7367982" cy="216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25A9F-D05D-446D-8C7F-8DB48AB53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AC8B9-0518-41D7-9FF0-0C6CF272E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3568-6FA5-4663-833A-F93AE8F04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96B7A-D9B7-4D84-AED4-57A3595D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F4DDF-22EF-4E7D-B929-8F7E027A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E9282-0394-45D8-96E8-FCBCD5443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0C16F-ACED-4CB8-86C7-A3FEA63D5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E3B72-D77A-4B52-9FBC-D3295695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87BEB-1A82-432A-9604-723635F7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6C745-169E-4DA8-B533-97091C49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5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6869B6-825A-4701-8933-F71822EF7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EF401-B741-4F09-9438-8FB0F2058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A2CDC-CA33-4EE9-B4D4-CB201DE57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296C7-8274-4E37-956F-1477F18E5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33594-FCF0-449B-B72E-3AFC50A40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27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1528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6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F43FE-14CB-453B-BB96-8EE89C2E7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25C94-3053-41C6-B2ED-CAD1E095B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3958D-1D78-4359-BF72-CD7F5F64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B2437-14DA-423C-A602-E4E32185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58A1B-A2CB-44AF-AD78-B2EB170D6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7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195F8-998C-41D1-B8CF-8DFCD910C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4285C-F415-447B-B8A8-DECFAE8BA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CBFED-E6B1-48F2-BB79-8AB25424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087C8-B6FE-4F52-BCDB-19BD666AB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6432D-C938-4BDF-B39F-1F6C3DFFB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8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FB0FA-6A82-4069-9FC5-1E0CDECB7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D9507-AACB-4C10-8969-CB97A76E4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00881-16C6-4D4D-9C7B-C31B88986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2746D-E46F-4F2E-BC09-C705F6BF0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A16F6-6C7B-45E6-917E-963B0D29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D203-15B6-401C-B236-D1E51C811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6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08CDE-F75E-4AF2-8227-77F95027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6F43C-2471-41B6-9B22-216FD41DC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80BC8-C9B2-4C19-8B16-BDC7CF28B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909623-3A65-4F0B-95E4-E62C5996A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1982A7-18F3-41A5-93AC-75F7E92CB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A3B94E-5561-4BED-9D3C-83603E46A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93032-7ACE-4A51-BE56-97242235A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F60C1F-EA96-431F-AD86-129A44A2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3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8D340-DEF3-4221-8AF8-A0541DC4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E79B7-6084-434E-A50C-A84F986EC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9E3F8B-8C71-4E71-B609-951499D6B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3034C-024D-4488-95F7-1745C3650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5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AA7940-A45B-4672-96B9-35491CD4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7A766C-4F4D-4E9C-A8CF-91B428571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76D47-0BC1-4AA6-96B4-83C210CB3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7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497C7-6691-497E-AC61-D5887206D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6EFC6-893A-4FA1-A92E-8A2034BE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A859D-9A21-4E33-B05C-E82241841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4DEC3-AA9B-4487-9081-F79252A4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731A0-78B7-4648-987B-A574DC4E3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54CAF-4FF2-4CA3-96CF-430A495DB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2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10629-077B-4AFB-9F28-AA9565504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776673-B830-4BB6-B471-DE560F364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771AE-157E-4AA2-992E-082236010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FDA13-D9BC-46E8-8D7C-2C3465C93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3E95F-9C7D-4A35-BCAC-5A0A77A1E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F7389-155F-463D-8D30-786F62C9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0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FCDC8C-238F-4027-B74A-2569DBBD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EFCF6-E3A6-42E0-AB95-97A0B6BC0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502FF-8689-4792-8763-5EF1227133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55B5E-8D80-43A7-81D0-A4A5F34FF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BF4B0-D76D-4266-8C4A-F2DD02862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3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402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54102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ГРАЂАНСКИ ВОДИЧ КРОЗ ОДЛУКУ О ЗАВРШНОМ РАЧУНУ БУЏЕТА ГРАДА СМЕДЕРЕВА ЗА 20</a:t>
            </a:r>
            <a:r>
              <a:rPr lang="sr-Latn-RS" b="1" dirty="0">
                <a:solidFill>
                  <a:schemeClr val="bg2">
                    <a:lumMod val="50000"/>
                  </a:schemeClr>
                </a:solidFill>
              </a:rPr>
              <a:t>22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. ГОДИНУ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2438400"/>
            <a:ext cx="8595360" cy="1447800"/>
          </a:xfrm>
        </p:spPr>
        <p:txBody>
          <a:bodyPr/>
          <a:lstStyle/>
          <a:p>
            <a:endParaRPr lang="sr-Cyrl-RS" dirty="0"/>
          </a:p>
          <a:p>
            <a:pPr marL="0" indent="0" algn="ctr">
              <a:buNone/>
            </a:pPr>
            <a:r>
              <a:rPr lang="sr-Cyrl-RS" dirty="0"/>
              <a:t> </a:t>
            </a:r>
            <a:r>
              <a:rPr lang="sr-Cyrl-RS" sz="4400" dirty="0"/>
              <a:t>ГРАД СМЕДЕРЕВО</a:t>
            </a:r>
          </a:p>
          <a:p>
            <a:endParaRPr lang="sr-Cyrl-RS" dirty="0"/>
          </a:p>
          <a:p>
            <a:pPr marL="685800" lvl="2" indent="0" algn="ctr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lvl="2"/>
            <a:endParaRPr lang="sr-Cyrl-RS" dirty="0"/>
          </a:p>
          <a:p>
            <a:pPr lvl="2"/>
            <a:endParaRPr lang="sr-Cyrl-RS" dirty="0"/>
          </a:p>
          <a:p>
            <a:pPr marL="342202" lvl="2" indent="0">
              <a:buNone/>
            </a:pP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C65CF7-3CA5-402C-9C8E-829D9F4CA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28747"/>
            <a:ext cx="1289484" cy="16572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047543"/>
              </p:ext>
            </p:extLst>
          </p:nvPr>
        </p:nvGraphicFramePr>
        <p:xfrm>
          <a:off x="514350" y="883753"/>
          <a:ext cx="8229600" cy="5745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28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Структура извршених расхода и издатака консолидованог рачуна трезора града Смедерева - номинални износи</a:t>
            </a:r>
            <a:endParaRPr lang="sr-Latn-C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61928989"/>
              </p:ext>
            </p:extLst>
          </p:nvPr>
        </p:nvGraphicFramePr>
        <p:xfrm>
          <a:off x="274638" y="1447800"/>
          <a:ext cx="859472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Структура извршених расхода и издатака консолидованог рачуна трезора града Смедерева - процентуални износи</a:t>
            </a:r>
            <a:endParaRPr lang="sr-Latn-C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175813"/>
              </p:ext>
            </p:extLst>
          </p:nvPr>
        </p:nvGraphicFramePr>
        <p:xfrm>
          <a:off x="1481137" y="1576387"/>
          <a:ext cx="6181725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7989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761999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/>
              <a:t>Извршење расхода и издатака у односу на план</a:t>
            </a:r>
            <a:endParaRPr lang="sr-Latn-R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05506D-76F5-485F-81E7-AA688898216C}"/>
              </a:ext>
            </a:extLst>
          </p:cNvPr>
          <p:cNvSpPr txBox="1"/>
          <p:nvPr/>
        </p:nvSpPr>
        <p:spPr>
          <a:xfrm>
            <a:off x="571500" y="5439428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/>
              <a:t>Током 20</a:t>
            </a:r>
            <a:r>
              <a:rPr lang="en-US" dirty="0"/>
              <a:t>2</a:t>
            </a:r>
            <a:r>
              <a:rPr lang="sr-Cyrl-RS" dirty="0"/>
              <a:t>2.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године извршење расхода и издатака реализовано је доследно плану дефинисаном у оквиру </a:t>
            </a:r>
            <a:r>
              <a:rPr lang="sr-Latn-RS" dirty="0"/>
              <a:t>O</a:t>
            </a:r>
            <a:r>
              <a:rPr lang="sr-Cyrl-RS" dirty="0"/>
              <a:t>длуке о буџету града Смедерева за 20</a:t>
            </a:r>
            <a:r>
              <a:rPr lang="en-US" dirty="0"/>
              <a:t>2</a:t>
            </a:r>
            <a:r>
              <a:rPr lang="sr-Cyrl-RS" dirty="0"/>
              <a:t>2. годину.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645613"/>
              </p:ext>
            </p:extLst>
          </p:nvPr>
        </p:nvGraphicFramePr>
        <p:xfrm>
          <a:off x="762000" y="1066800"/>
          <a:ext cx="7467599" cy="4191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310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/>
              <a:t>Преглед извршења по корисницима – номинални износи</a:t>
            </a:r>
            <a:endParaRPr lang="sr-Latn-C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94438624"/>
              </p:ext>
            </p:extLst>
          </p:nvPr>
        </p:nvGraphicFramePr>
        <p:xfrm>
          <a:off x="876300" y="1447800"/>
          <a:ext cx="73914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746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Преглед извршења по корисницима – процентуални износи</a:t>
            </a:r>
            <a:endParaRPr lang="sr-Latn-C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354251"/>
              </p:ext>
            </p:extLst>
          </p:nvPr>
        </p:nvGraphicFramePr>
        <p:xfrm>
          <a:off x="240365" y="1143000"/>
          <a:ext cx="8575675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010560"/>
              </p:ext>
            </p:extLst>
          </p:nvPr>
        </p:nvGraphicFramePr>
        <p:xfrm>
          <a:off x="262312" y="1066799"/>
          <a:ext cx="8619376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/>
          <a:lstStyle/>
          <a:p>
            <a:pPr algn="ctr"/>
            <a:r>
              <a:rPr lang="sr-Cyrl-RS" dirty="0"/>
              <a:t>Програмско буџетирање и његова примена у буџету града Смедерева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9250"/>
            <a:ext cx="7886700" cy="4667713"/>
          </a:xfrm>
        </p:spPr>
        <p:txBody>
          <a:bodyPr/>
          <a:lstStyle/>
          <a:p>
            <a:pPr algn="just"/>
            <a:endParaRPr lang="sr-Cyrl-RS" dirty="0">
              <a:solidFill>
                <a:srgbClr val="333333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>
                <a:solidFill>
                  <a:srgbClr val="33333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Програмско буџетирање представља буџетирање по програмима којим се приказују циљеви, очекивани резултати, активности и средства потребна за остваривање тих циљева. Програмско буџетирање значи успостављање новог начина планирања и расподеле буџетских средстава тако да се уводи јасна веза између јавних политика власти односно програма које спроводи, циљева тих програма и очекиваних резултата с једне стране и средстава потребних за њихову реализацију с друге стране. </a:t>
            </a:r>
          </a:p>
          <a:p>
            <a:pPr marL="0" indent="0" algn="just">
              <a:buNone/>
            </a:pPr>
            <a:endParaRPr lang="sr-Cyrl-RS" dirty="0">
              <a:solidFill>
                <a:srgbClr val="333333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Град Смедерево, као и друге локалне самоуправе, за планирање буџета на располагању има 17 програма.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F15673-0953-4AC9-A93F-1489D6A3FA63}"/>
              </a:ext>
            </a:extLst>
          </p:cNvPr>
          <p:cNvSpPr/>
          <p:nvPr/>
        </p:nvSpPr>
        <p:spPr>
          <a:xfrm>
            <a:off x="2286000" y="426576"/>
            <a:ext cx="4572000" cy="4070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55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Преглед извршења по програмима (буџетска средства)</a:t>
            </a:r>
            <a:endParaRPr lang="sr-Latn-R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317727"/>
              </p:ext>
            </p:extLst>
          </p:nvPr>
        </p:nvGraphicFramePr>
        <p:xfrm>
          <a:off x="381001" y="1295400"/>
          <a:ext cx="8486774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6718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591550" cy="1066801"/>
          </a:xfrm>
        </p:spPr>
        <p:txBody>
          <a:bodyPr>
            <a:noAutofit/>
          </a:bodyPr>
          <a:lstStyle/>
          <a:p>
            <a:pPr algn="ctr"/>
            <a:r>
              <a:rPr lang="sr-Cyrl-RS" sz="2500" dirty="0"/>
              <a:t>Захваљујемо Вам се што сте издвојили време и пажљиво прегледали презентацију</a:t>
            </a:r>
            <a:endParaRPr lang="sr-Latn-RS" sz="25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609600"/>
            <a:ext cx="8595360" cy="5867400"/>
          </a:xfrm>
        </p:spPr>
        <p:txBody>
          <a:bodyPr/>
          <a:lstStyle/>
          <a:p>
            <a:endParaRPr lang="en-US" dirty="0"/>
          </a:p>
          <a:p>
            <a:endParaRPr lang="sr-Cyrl-R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sr-Latn-RS" sz="2000" dirty="0"/>
          </a:p>
          <a:p>
            <a:pPr marL="0" indent="0">
              <a:buNone/>
            </a:pPr>
            <a:endParaRPr lang="sr-Latn-RS" sz="2000" dirty="0"/>
          </a:p>
          <a:p>
            <a:pPr marL="0" indent="0">
              <a:buNone/>
            </a:pPr>
            <a:endParaRPr lang="sr-Cyrl-RS" sz="2000" dirty="0"/>
          </a:p>
          <a:p>
            <a:pPr algn="just"/>
            <a:r>
              <a:rPr lang="sr-Cyrl-RS" sz="2000" dirty="0"/>
              <a:t>Уколико сте заинтересовани да погледате Одлуку о завршном рачуну буџета града Смедерева за 20</a:t>
            </a:r>
            <a:r>
              <a:rPr lang="sr-Latn-RS" sz="2000" dirty="0"/>
              <a:t>22</a:t>
            </a:r>
            <a:r>
              <a:rPr lang="sr-Cyrl-RS" sz="2000" dirty="0"/>
              <a:t>. годину, са свим пратећим документима у целини, исту можете преузети на следећем линку интернет странице града:</a:t>
            </a:r>
            <a:endParaRPr lang="sr-Cyrl-R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http://www.smederevo.ls.gov.rs</a:t>
            </a:r>
            <a:endParaRPr lang="sr-Cyrl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1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500" dirty="0"/>
              <a:t>Садржај</a:t>
            </a:r>
            <a:r>
              <a:rPr lang="sr-Cyrl-RS" sz="3000" dirty="0"/>
              <a:t>:</a:t>
            </a:r>
            <a:endParaRPr lang="sr-Latn-RS" sz="3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77500" lnSpcReduction="20000"/>
          </a:bodyPr>
          <a:lstStyle/>
          <a:p>
            <a:r>
              <a:rPr lang="sr-Cyrl-RS" dirty="0"/>
              <a:t>Уводна реч</a:t>
            </a:r>
          </a:p>
          <a:p>
            <a:r>
              <a:rPr lang="sr-Cyrl-RS" dirty="0"/>
              <a:t>Буџет града Смедерева – од плана до реализације</a:t>
            </a:r>
            <a:endParaRPr lang="sr-Latn-CS" dirty="0"/>
          </a:p>
          <a:p>
            <a:r>
              <a:rPr lang="ru-RU" dirty="0"/>
              <a:t>Ко се финансира из буџета?</a:t>
            </a:r>
            <a:endParaRPr lang="sr-Latn-CS" dirty="0"/>
          </a:p>
          <a:p>
            <a:r>
              <a:rPr lang="sr-Cyrl-RS" dirty="0"/>
              <a:t>Шта су приходи и примања буџета?</a:t>
            </a:r>
            <a:endParaRPr lang="sr-Latn-CS" dirty="0"/>
          </a:p>
          <a:p>
            <a:r>
              <a:rPr lang="sr-Cyrl-RS" dirty="0"/>
              <a:t>Структура остварених текућих прихода и примања </a:t>
            </a:r>
            <a:br>
              <a:rPr lang="sr-Cyrl-RS" dirty="0"/>
            </a:br>
            <a:r>
              <a:rPr lang="sr-Cyrl-RS" dirty="0"/>
              <a:t>консолидованог рачуна трезора града Смедерева - номинални износи</a:t>
            </a:r>
          </a:p>
          <a:p>
            <a:r>
              <a:rPr lang="sr-Cyrl-RS" dirty="0"/>
              <a:t>Структура остварених текућих прихода и примања</a:t>
            </a:r>
            <a:br>
              <a:rPr lang="sr-Cyrl-RS" dirty="0"/>
            </a:br>
            <a:r>
              <a:rPr lang="sr-Cyrl-RS" dirty="0"/>
              <a:t>консолидованог рачуна трезора града Смедерева - процентуални износи</a:t>
            </a:r>
          </a:p>
          <a:p>
            <a:r>
              <a:rPr lang="sr-Cyrl-RS" dirty="0"/>
              <a:t>Остварење прихода и примања у односу на план</a:t>
            </a:r>
          </a:p>
          <a:p>
            <a:r>
              <a:rPr lang="sr-Cyrl-RS" dirty="0"/>
              <a:t>Шта су расходи и издаци буџета?</a:t>
            </a:r>
            <a:endParaRPr lang="en-US" dirty="0"/>
          </a:p>
          <a:p>
            <a:r>
              <a:rPr lang="sr-Cyrl-RS" dirty="0"/>
              <a:t>Структура извршених расхода и издатака консолидованог рачуна трезора града Смедерева - номинални износи</a:t>
            </a:r>
          </a:p>
          <a:p>
            <a:r>
              <a:rPr lang="sr-Cyrl-RS" dirty="0"/>
              <a:t>Структура извршених расхода и издатака консолидованог рачуна трезора града Смедерева - процентуални износи</a:t>
            </a:r>
          </a:p>
          <a:p>
            <a:r>
              <a:rPr lang="sr-Cyrl-RS" dirty="0"/>
              <a:t>Извршење расхода и издатака у односу на план</a:t>
            </a:r>
          </a:p>
          <a:p>
            <a:r>
              <a:rPr lang="sr-Cyrl-RS" dirty="0"/>
              <a:t>Преглед извршења по корисницима – номинални износи</a:t>
            </a:r>
          </a:p>
          <a:p>
            <a:r>
              <a:rPr lang="sr-Cyrl-RS" dirty="0"/>
              <a:t>Преглед извршења по корисницима – процентуални износи</a:t>
            </a:r>
          </a:p>
          <a:p>
            <a:r>
              <a:rPr lang="sr-Cyrl-RS" dirty="0"/>
              <a:t>Програмско буџетирање и његова примена у буџету града Смедерева</a:t>
            </a:r>
          </a:p>
          <a:p>
            <a:r>
              <a:rPr lang="sr-Cyrl-RS" dirty="0"/>
              <a:t>Преглед извршења по програмима (буџетска средства)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1168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685800"/>
          </a:xfrm>
        </p:spPr>
        <p:txBody>
          <a:bodyPr/>
          <a:lstStyle/>
          <a:p>
            <a:pPr algn="ctr"/>
            <a:r>
              <a:rPr lang="sr-Cyrl-RS" dirty="0"/>
              <a:t>Уводна реч</a:t>
            </a:r>
            <a:endParaRPr lang="sr-Latn-R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1295400"/>
            <a:ext cx="8595360" cy="49408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Поштовани грађани града Смедерева,</a:t>
            </a:r>
          </a:p>
          <a:p>
            <a:pPr marL="0" indent="0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r-Cyrl-RS" dirty="0"/>
              <a:t>Презентација која је пред вама има за циљ да вам на што једноставнији и приступачнији начин прикаже</a:t>
            </a:r>
            <a:r>
              <a:rPr lang="en-US" dirty="0"/>
              <a:t> </a:t>
            </a:r>
            <a:r>
              <a:rPr lang="sr-Cyrl-RS" dirty="0"/>
              <a:t>на који начин је 202</a:t>
            </a:r>
            <a:r>
              <a:rPr lang="sr-Latn-RS" dirty="0"/>
              <a:t>2</a:t>
            </a:r>
            <a:r>
              <a:rPr lang="sr-Cyrl-RS" dirty="0"/>
              <a:t>. године утрошен новац из буџета града Смедерева. </a:t>
            </a:r>
          </a:p>
          <a:p>
            <a:pPr marL="0" indent="0" algn="just">
              <a:buNone/>
            </a:pPr>
            <a:r>
              <a:rPr lang="sr-Cyrl-RS" dirty="0"/>
              <a:t>Намера нам је да Вам на сажет и јасан начин прикажемо колико је остварено прихода и примања, као и колико је утрошено расхода и издатака у претходној години како по буџетским корисницима, тако и по програмима. </a:t>
            </a:r>
          </a:p>
          <a:p>
            <a:pPr marL="0" indent="0" algn="just">
              <a:buNone/>
            </a:pPr>
            <a:r>
              <a:rPr lang="sr-Cyrl-RS" dirty="0"/>
              <a:t>Циљ нам је да у будућности даље унапредимо сарадњу локалне самоуправе и грађана како у креирању буџета тако и у другим сегментима живота у локалној заједници. Један од начина је и транспарентност трошења буџетских средстава чији приказ је пред Вама.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r">
              <a:buNone/>
            </a:pPr>
            <a:r>
              <a:rPr lang="sr-Cyrl-RS" dirty="0"/>
              <a:t>Градоначелник града Смедерева</a:t>
            </a:r>
          </a:p>
          <a:p>
            <a:pPr marL="0" indent="0" algn="r">
              <a:buNone/>
            </a:pPr>
            <a:endParaRPr lang="sr-Cyrl-RS" dirty="0"/>
          </a:p>
          <a:p>
            <a:pPr marL="0" indent="0" algn="r">
              <a:buNone/>
            </a:pPr>
            <a:r>
              <a:rPr lang="sr-Cyrl-RS" dirty="0">
                <a:solidFill>
                  <a:srgbClr val="FF0000"/>
                </a:solidFill>
              </a:rPr>
              <a:t> </a:t>
            </a:r>
          </a:p>
          <a:p>
            <a:endParaRPr lang="sr-Cyrl-RS" dirty="0"/>
          </a:p>
          <a:p>
            <a:endParaRPr lang="sr-Cyrl-RS" dirty="0"/>
          </a:p>
          <a:p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1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Буџет града Смедерева – од плана до реализације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298680"/>
            <a:ext cx="849268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града Смедерева 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градског буџета се током године плаћају све обавезе локалне самоуправе. Исто тако у буџет се сливају приходи и примања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Градоначелник и локална управа спроводе градску политику, а главна полуга те политике и развоја је управо буџет града.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град Смедерево</a:t>
            </a:r>
            <a:r>
              <a:rPr lang="sr-Latn-RS" sz="1700" dirty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 </a:t>
            </a:r>
          </a:p>
          <a:p>
            <a:pPr algn="just"/>
            <a:endParaRPr lang="sr-Cyrl-RS" sz="1700" dirty="0"/>
          </a:p>
          <a:p>
            <a:pPr algn="just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18827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589287"/>
              </p:ext>
            </p:extLst>
          </p:nvPr>
        </p:nvGraphicFramePr>
        <p:xfrm>
          <a:off x="304800" y="508974"/>
          <a:ext cx="8534400" cy="592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553">
                <a:tc>
                  <a:txBody>
                    <a:bodyPr/>
                    <a:lstStyle/>
                    <a:p>
                      <a:r>
                        <a:rPr lang="sr-Cyrl-R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Директни буџетски корисници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4732">
                <a:tc>
                  <a:txBody>
                    <a:bodyPr/>
                    <a:lstStyle/>
                    <a:p>
                      <a:pPr marL="0" indent="6350" defTabSz="209550">
                        <a:buFontTx/>
                        <a:buNone/>
                      </a:pPr>
                      <a:r>
                        <a:rPr lang="ru-RU" alt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alt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Скупштина града</a:t>
                      </a:r>
                    </a:p>
                    <a:p>
                      <a:pPr marL="0" indent="6350" defTabSz="209550">
                        <a:buFontTx/>
                        <a:buNone/>
                      </a:pPr>
                      <a:r>
                        <a:rPr lang="ru-RU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       - Градоначелник</a:t>
                      </a:r>
                    </a:p>
                    <a:p>
                      <a:pPr marL="0" indent="6350" defTabSz="209550">
                        <a:buFontTx/>
                        <a:buNone/>
                      </a:pPr>
                      <a:r>
                        <a:rPr lang="ru-RU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       - Градско веће</a:t>
                      </a:r>
                    </a:p>
                    <a:p>
                      <a:pPr marL="0" indent="6350" defTabSz="209550">
                        <a:buFontTx/>
                        <a:buNone/>
                      </a:pPr>
                      <a:r>
                        <a:rPr lang="ru-RU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       - Градска управа</a:t>
                      </a:r>
                    </a:p>
                    <a:p>
                      <a:pPr marL="0" indent="6350" defTabSz="209550">
                        <a:buFontTx/>
                        <a:buNone/>
                      </a:pPr>
                      <a:r>
                        <a:rPr lang="ru-RU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       - Градско правобранилаштво</a:t>
                      </a:r>
                      <a:r>
                        <a:rPr lang="sr-Latn-CS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r-Cyrl-RS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553">
                <a:tc>
                  <a:txBody>
                    <a:bodyPr/>
                    <a:lstStyle/>
                    <a:p>
                      <a:r>
                        <a:rPr lang="sr-Cyrl-RS" sz="2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Индиректни буџетски корисници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81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Bef>
                          <a:spcPct val="20000"/>
                        </a:spcBef>
                      </a:pPr>
                      <a:r>
                        <a:rPr lang="ru-RU" alt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- </a:t>
                      </a:r>
                      <a:r>
                        <a:rPr lang="ru-RU" altLang="en-US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Установе културе</a:t>
                      </a:r>
                    </a:p>
                    <a:p>
                      <a:pPr marL="0" algn="l" defTabSz="685800" rtl="0" eaLnBrk="1" latinLnBrk="0" hangingPunct="1">
                        <a:spcBef>
                          <a:spcPct val="20000"/>
                        </a:spcBef>
                      </a:pPr>
                      <a:r>
                        <a:rPr lang="ru-RU" altLang="en-US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- Предшколска установа </a:t>
                      </a:r>
                      <a:r>
                        <a:rPr lang="sr-Latn-CS" altLang="en-US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ru-RU" altLang="en-US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Наша радост</a:t>
                      </a:r>
                      <a:r>
                        <a:rPr lang="sr-Latn-CS" altLang="en-US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altLang="en-US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Смедерево</a:t>
                      </a:r>
                    </a:p>
                    <a:p>
                      <a:pPr marL="0" algn="l" defTabSz="685800" rtl="0" eaLnBrk="1" latinLnBrk="0" hangingPunct="1">
                        <a:spcBef>
                          <a:spcPct val="20000"/>
                        </a:spcBef>
                      </a:pPr>
                      <a:r>
                        <a:rPr lang="ru-RU" altLang="en-US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- Регионални центар за професионални развој запослених у образовању</a:t>
                      </a:r>
                    </a:p>
                    <a:p>
                      <a:pPr marL="0" algn="l" defTabSz="685800" rtl="0" eaLnBrk="1" latinLnBrk="0" hangingPunct="1">
                        <a:spcBef>
                          <a:spcPct val="20000"/>
                        </a:spcBef>
                      </a:pPr>
                      <a:r>
                        <a:rPr lang="ru-RU" altLang="en-US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- Месне заједнице</a:t>
                      </a:r>
                    </a:p>
                    <a:p>
                      <a:pPr marL="0" algn="l" defTabSz="685800" rtl="0" eaLnBrk="1" latinLnBrk="0" hangingPunct="1">
                        <a:spcBef>
                          <a:spcPct val="20000"/>
                        </a:spcBef>
                      </a:pPr>
                      <a:r>
                        <a:rPr lang="ru-RU" altLang="en-US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- Туристичка организација града Смедерева у ликвидацији</a:t>
                      </a:r>
                      <a:endParaRPr lang="sr-Latn-CS" altLang="en-US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altLang="en-US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- </a:t>
                      </a:r>
                      <a:r>
                        <a:rPr lang="sr-Cyrl-RS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Установа за дневни боравак деце и омладине са сметњама у развоју „Сунце“ </a:t>
                      </a:r>
                      <a:endParaRPr lang="ru-RU" altLang="en-US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553">
                <a:tc>
                  <a:txBody>
                    <a:bodyPr/>
                    <a:lstStyle/>
                    <a:p>
                      <a:r>
                        <a:rPr lang="ru-RU" altLang="en-US" sz="2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Остали корисници буџетских средстава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3559"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</a:pPr>
                      <a:r>
                        <a:rPr lang="ru-RU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-  Образовне институције</a:t>
                      </a:r>
                      <a:r>
                        <a:rPr lang="en-US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(школе)</a:t>
                      </a:r>
                      <a:endParaRPr lang="ru-RU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ct val="20000"/>
                        </a:spcBef>
                      </a:pPr>
                      <a:r>
                        <a:rPr lang="ru-RU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-  Здравствене институције (Дом здравља)</a:t>
                      </a:r>
                    </a:p>
                    <a:p>
                      <a:pPr>
                        <a:spcBef>
                          <a:spcPct val="20000"/>
                        </a:spcBef>
                      </a:pPr>
                      <a:r>
                        <a:rPr lang="ru-RU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-  Социјалне институције (Центар за социјални рад)</a:t>
                      </a:r>
                    </a:p>
                    <a:p>
                      <a:pPr>
                        <a:spcBef>
                          <a:spcPct val="20000"/>
                        </a:spcBef>
                      </a:pPr>
                      <a:r>
                        <a:rPr lang="ru-RU" alt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-  Непрофитне организације (удружења грађана, невладине организације, итд.)</a:t>
                      </a:r>
                      <a:endParaRPr lang="en-US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ct val="20000"/>
                        </a:spcBef>
                      </a:pPr>
                      <a:r>
                        <a:rPr lang="en-US" alt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endParaRPr lang="ru-RU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05" y="0"/>
            <a:ext cx="7914849" cy="625474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се финансира из буџета?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62600" y="3581400"/>
            <a:ext cx="32766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40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05563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72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Структура остварених текућих прихода и примања</a:t>
            </a:r>
            <a:br>
              <a:rPr lang="sr-Cyrl-RS" dirty="0"/>
            </a:br>
            <a:r>
              <a:rPr lang="sr-Cyrl-RS" dirty="0"/>
              <a:t>консолидованог рачуна трезора града Смедерева</a:t>
            </a:r>
            <a:r>
              <a:rPr lang="sr-Latn-RS" dirty="0"/>
              <a:t>-</a:t>
            </a:r>
            <a:r>
              <a:rPr lang="sr-Cyrl-RS" dirty="0"/>
              <a:t> номинални износи</a:t>
            </a:r>
            <a:endParaRPr lang="sr-Latn-C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16567844"/>
              </p:ext>
            </p:extLst>
          </p:nvPr>
        </p:nvGraphicFramePr>
        <p:xfrm>
          <a:off x="274638" y="1524000"/>
          <a:ext cx="859472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Структура остварених текућих прихода и примања консолидованог рачуна трезора града Смедерева - процентуални износи</a:t>
            </a:r>
            <a:endParaRPr lang="sr-Latn-C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769769"/>
              </p:ext>
            </p:extLst>
          </p:nvPr>
        </p:nvGraphicFramePr>
        <p:xfrm>
          <a:off x="274637" y="1295400"/>
          <a:ext cx="8594725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008624"/>
              </p:ext>
            </p:extLst>
          </p:nvPr>
        </p:nvGraphicFramePr>
        <p:xfrm>
          <a:off x="1143000" y="1318260"/>
          <a:ext cx="6172200" cy="4314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609600"/>
          </a:xfrm>
        </p:spPr>
        <p:txBody>
          <a:bodyPr>
            <a:normAutofit fontScale="90000"/>
          </a:bodyPr>
          <a:lstStyle/>
          <a:p>
            <a:pPr algn="ctr"/>
            <a:br>
              <a:rPr lang="sr-Cyrl-RS" dirty="0"/>
            </a:br>
            <a:r>
              <a:rPr lang="sr-Cyrl-RS" sz="3600" dirty="0"/>
              <a:t>Остварење прихода и примања у односу на план</a:t>
            </a:r>
            <a:endParaRPr lang="sr-Latn-R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94E0EF-4885-478F-82A0-7E0179340E07}"/>
              </a:ext>
            </a:extLst>
          </p:cNvPr>
          <p:cNvSpPr/>
          <p:nvPr/>
        </p:nvSpPr>
        <p:spPr>
          <a:xfrm>
            <a:off x="990600" y="52578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dirty="0"/>
              <a:t>Током 20</a:t>
            </a:r>
            <a:r>
              <a:rPr lang="sr-Latn-RS" dirty="0"/>
              <a:t>2</a:t>
            </a:r>
            <a:r>
              <a:rPr lang="sr-Cyrl-RS" dirty="0"/>
              <a:t>2. године остварење прихода и примања било је готово потпуно уједначен</a:t>
            </a:r>
            <a:r>
              <a:rPr lang="sr-Latn-RS" dirty="0"/>
              <a:t>o</a:t>
            </a:r>
            <a:r>
              <a:rPr lang="sr-Cyrl-RS" dirty="0"/>
              <a:t> са планом дефинисаним у оквиру </a:t>
            </a:r>
            <a:r>
              <a:rPr lang="sr-Latn-RS" dirty="0"/>
              <a:t>O</a:t>
            </a:r>
            <a:r>
              <a:rPr lang="sr-Cyrl-RS" dirty="0"/>
              <a:t>длуке о буџету града Смедерева за 20</a:t>
            </a:r>
            <a:r>
              <a:rPr lang="sr-Latn-RS" dirty="0"/>
              <a:t>2</a:t>
            </a:r>
            <a:r>
              <a:rPr lang="sr-Cyrl-RS" dirty="0"/>
              <a:t>2. годину</a:t>
            </a:r>
            <a:r>
              <a:rPr lang="sr-Latn-RS" dirty="0"/>
              <a:t>.</a:t>
            </a:r>
            <a:r>
              <a:rPr lang="sr-Cyrl-RS" dirty="0"/>
              <a:t> </a:t>
            </a:r>
            <a:r>
              <a:rPr lang="sr-Latn-RS" dirty="0"/>
              <a:t>T</a:t>
            </a:r>
            <a:r>
              <a:rPr lang="sr-Cyrl-RS" dirty="0"/>
              <a:t>о указује да су приливи у буџет стабилни и дозвољавају реално планирање функционисања и даљег развоја града.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48754043"/>
              </p:ext>
            </p:extLst>
          </p:nvPr>
        </p:nvGraphicFramePr>
        <p:xfrm>
          <a:off x="274638" y="1298575"/>
          <a:ext cx="8594725" cy="403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4627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6264</TotalTime>
  <Words>1662</Words>
  <Application>Microsoft Office PowerPoint</Application>
  <PresentationFormat>On-screen Show (4:3)</PresentationFormat>
  <Paragraphs>192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ГРАЂАНСКИ ВОДИЧ КРОЗ ОДЛУКУ О ЗАВРШНОМ РАЧУНУ БУЏЕТА ГРАДА СМЕДЕРЕВА ЗА 2022. ГОДИНУ</vt:lpstr>
      <vt:lpstr>Садржај:</vt:lpstr>
      <vt:lpstr>Уводна реч</vt:lpstr>
      <vt:lpstr>Буџет града Смедерева – од плана до реализације</vt:lpstr>
      <vt:lpstr>Ко се финансира из буџета?</vt:lpstr>
      <vt:lpstr>Шта су приходи и примања буџета?</vt:lpstr>
      <vt:lpstr>Структура остварених текућих прихода и примања консолидованог рачуна трезора града Смедерева- номинални износи</vt:lpstr>
      <vt:lpstr>Структура остварених текућих прихода и примања консолидованог рачуна трезора града Смедерева - процентуални износи</vt:lpstr>
      <vt:lpstr> Остварење прихода и примања у односу на план</vt:lpstr>
      <vt:lpstr>PowerPoint Presentation</vt:lpstr>
      <vt:lpstr>Структура извршених расхода и издатака консолидованог рачуна трезора града Смедерева - номинални износи</vt:lpstr>
      <vt:lpstr>Структура извршених расхода и издатака консолидованог рачуна трезора града Смедерева - процентуални износи</vt:lpstr>
      <vt:lpstr>Извршење расхода и издатака у односу на план</vt:lpstr>
      <vt:lpstr>Преглед извршења по корисницима – номинални износи</vt:lpstr>
      <vt:lpstr>Преглед извршења по корисницима – процентуални износи</vt:lpstr>
      <vt:lpstr>Програмско буџетирање и његова примена у буџету града Смедерева</vt:lpstr>
      <vt:lpstr>Преглед извршења по програмима (буџетска средства)</vt:lpstr>
      <vt:lpstr>Захваљујемо Вам се што сте издвојили време и пажљиво прегледали презентацију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КОНСОЛИДОВАНИ ЗАВРШНИ РАЧУН БУЏЕТА ОПШТИНЕ ВЕЛИКО ГРАДИШТЕ ЗА 2014.ГОДИНУ</dc:title>
  <dc:creator>JPantic</dc:creator>
  <cp:lastModifiedBy>Vesna Curcic</cp:lastModifiedBy>
  <cp:revision>380</cp:revision>
  <cp:lastPrinted>2022-03-07T11:06:29Z</cp:lastPrinted>
  <dcterms:created xsi:type="dcterms:W3CDTF">2006-08-16T00:00:00Z</dcterms:created>
  <dcterms:modified xsi:type="dcterms:W3CDTF">2023-08-31T11:25:41Z</dcterms:modified>
</cp:coreProperties>
</file>