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88" r:id="rId5"/>
    <p:sldId id="259" r:id="rId6"/>
    <p:sldId id="289" r:id="rId7"/>
    <p:sldId id="275" r:id="rId8"/>
    <p:sldId id="262" r:id="rId9"/>
    <p:sldId id="287" r:id="rId10"/>
    <p:sldId id="261" r:id="rId11"/>
    <p:sldId id="263" r:id="rId12"/>
    <p:sldId id="284" r:id="rId13"/>
    <p:sldId id="264" r:id="rId14"/>
    <p:sldId id="277" r:id="rId15"/>
    <p:sldId id="266" r:id="rId16"/>
    <p:sldId id="285" r:id="rId17"/>
    <p:sldId id="268" r:id="rId18"/>
    <p:sldId id="276" r:id="rId19"/>
    <p:sldId id="271" r:id="rId20"/>
    <p:sldId id="272" r:id="rId21"/>
    <p:sldId id="273" r:id="rId22"/>
    <p:sldId id="278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9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388" autoAdjust="0"/>
  </p:normalViewPr>
  <p:slideViewPr>
    <p:cSldViewPr>
      <p:cViewPr varScale="1">
        <p:scale>
          <a:sx n="83" d="100"/>
          <a:sy n="83" d="100"/>
        </p:scale>
        <p:origin x="133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>
        <c:manualLayout>
          <c:xMode val="edge"/>
          <c:yMode val="edge"/>
          <c:x val="0.310457032624388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71-4993-BDF2-FE4066A36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71-4993-BDF2-FE4066A366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71-4993-BDF2-FE4066A366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71-4993-BDF2-FE4066A366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71-4993-BDF2-FE4066A366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71-4993-BDF2-FE4066A366D9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1-4993-BDF2-FE4066A366D9}"/>
                </c:ext>
              </c:extLst>
            </c:dLbl>
            <c:dLbl>
              <c:idx val="1"/>
              <c:layout>
                <c:manualLayout>
                  <c:x val="2.2955081308210896E-2"/>
                  <c:y val="0.422583237849800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71-4993-BDF2-FE4066A366D9}"/>
                </c:ext>
              </c:extLst>
            </c:dLbl>
            <c:dLbl>
              <c:idx val="2"/>
              <c:layout>
                <c:manualLayout>
                  <c:x val="0.17854223537928329"/>
                  <c:y val="-0.184457981458834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1-4993-BDF2-FE4066A366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278301-DF56-450B-9858-0ACFC2DB6813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71-4993-BDF2-FE4066A366D9}"/>
                </c:ext>
              </c:extLst>
            </c:dLbl>
            <c:dLbl>
              <c:idx val="4"/>
              <c:layout>
                <c:manualLayout>
                  <c:x val="-0.15367668409707647"/>
                  <c:y val="-0.15355218030377266"/>
                </c:manualLayout>
              </c:layout>
              <c:tx>
                <c:rich>
                  <a:bodyPr/>
                  <a:lstStyle/>
                  <a:p>
                    <a:fld id="{2982DDFE-4324-4D7B-9D8B-CDF2E37FBF8E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71-4993-BDF2-FE4066A366D9}"/>
                </c:ext>
              </c:extLst>
            </c:dLbl>
            <c:dLbl>
              <c:idx val="5"/>
              <c:layout>
                <c:manualLayout>
                  <c:x val="0.34617360041088863"/>
                  <c:y val="6.578011653491845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70963606436714"/>
                      <c:h val="0.20903036312033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D71-4993-BDF2-FE4066A366D9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Приходи од пореза</c:v>
                </c:pt>
                <c:pt idx="1">
                  <c:v>Донације и трансфери</c:v>
                </c:pt>
                <c:pt idx="2">
                  <c:v>Други приходи и меморандумске ставке 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4107695340</c:v>
                </c:pt>
                <c:pt idx="1">
                  <c:v>444457160</c:v>
                </c:pt>
                <c:pt idx="2">
                  <c:v>306779000</c:v>
                </c:pt>
                <c:pt idx="3">
                  <c:v>1317500</c:v>
                </c:pt>
                <c:pt idx="4">
                  <c:v>751000</c:v>
                </c:pt>
                <c:pt idx="5">
                  <c:v>656000000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71-4993-BDF2-FE4066A36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>
        <c:manualLayout>
          <c:xMode val="edge"/>
          <c:yMode val="edge"/>
          <c:x val="0.184607047385640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0198125952196"/>
          <c:y val="0.30883067702492839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39-44AA-894D-9941B57D19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39-44AA-894D-9941B57D19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39-44AA-894D-9941B57D1991}"/>
              </c:ext>
            </c:extLst>
          </c:dPt>
          <c:dPt>
            <c:idx val="3"/>
            <c:bubble3D val="0"/>
            <c:explosion val="3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39-44AA-894D-9941B57D19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39-44AA-894D-9941B57D19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39-44AA-894D-9941B57D19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239-44AA-894D-9941B57D19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239-44AA-894D-9941B57D199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239-44AA-894D-9941B57D1991}"/>
              </c:ext>
            </c:extLst>
          </c:dPt>
          <c:dLbls>
            <c:dLbl>
              <c:idx val="0"/>
              <c:layout>
                <c:manualLayout>
                  <c:x val="-4.1765218820038863E-2"/>
                  <c:y val="-0.158844560494018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14331365614343"/>
                      <c:h val="0.1696211091984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39-44AA-894D-9941B57D1991}"/>
                </c:ext>
              </c:extLst>
            </c:dLbl>
            <c:dLbl>
              <c:idx val="1"/>
              <c:layout>
                <c:manualLayout>
                  <c:x val="0.12460872539486326"/>
                  <c:y val="-0.328855895172134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19328568639446"/>
                      <c:h val="0.18087602131868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239-44AA-894D-9941B57D1991}"/>
                </c:ext>
              </c:extLst>
            </c:dLbl>
            <c:dLbl>
              <c:idx val="2"/>
              <c:layout>
                <c:manualLayout>
                  <c:x val="0.41622093483136668"/>
                  <c:y val="-7.06084866367540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57623069269865"/>
                      <c:h val="0.12750419876104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239-44AA-894D-9941B57D1991}"/>
                </c:ext>
              </c:extLst>
            </c:dLbl>
            <c:dLbl>
              <c:idx val="3"/>
              <c:layout>
                <c:manualLayout>
                  <c:x val="0.33063125735358484"/>
                  <c:y val="9.42298178986016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4805772717398"/>
                      <c:h val="0.112737024770248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239-44AA-894D-9941B57D1991}"/>
                </c:ext>
              </c:extLst>
            </c:dLbl>
            <c:dLbl>
              <c:idx val="4"/>
              <c:layout>
                <c:manualLayout>
                  <c:x val="9.0458531825612989E-2"/>
                  <c:y val="0.200965766099423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1655755943823"/>
                      <c:h val="0.154853842681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239-44AA-894D-9941B57D1991}"/>
                </c:ext>
              </c:extLst>
            </c:dLbl>
            <c:dLbl>
              <c:idx val="5"/>
              <c:layout>
                <c:manualLayout>
                  <c:x val="-5.7044589712255581E-2"/>
                  <c:y val="0.135470621292377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39-44AA-894D-9941B57D1991}"/>
                </c:ext>
              </c:extLst>
            </c:dLbl>
            <c:dLbl>
              <c:idx val="6"/>
              <c:layout>
                <c:manualLayout>
                  <c:x val="-6.6016323473417488E-2"/>
                  <c:y val="-0.180889404992920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39-44AA-894D-9941B57D1991}"/>
                </c:ext>
              </c:extLst>
            </c:dLbl>
            <c:dLbl>
              <c:idx val="7"/>
              <c:layout>
                <c:manualLayout>
                  <c:x val="-9.7309105352000796E-2"/>
                  <c:y val="8.4925690021231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39-44AA-894D-9941B57D1991}"/>
                </c:ext>
              </c:extLst>
            </c:dLbl>
            <c:dLbl>
              <c:idx val="8"/>
              <c:layout>
                <c:manualLayout>
                  <c:x val="7.7244477594902924E-2"/>
                  <c:y val="-0.14495930536855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37248058469902"/>
                      <c:h val="0.1287228611367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239-44AA-894D-9941B57D1991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Средства резерве </c:v>
                </c:pt>
                <c:pt idx="8">
                  <c:v>Капитални издаци</c:v>
                </c:pt>
              </c:strCache>
            </c:strRef>
          </c:cat>
          <c:val>
            <c:numRef>
              <c:f>'Rashodi i izdaci'!$D$6:$D$14</c:f>
              <c:numCache>
                <c:formatCode>#,##0.00</c:formatCode>
                <c:ptCount val="9"/>
                <c:pt idx="0">
                  <c:v>1253994373</c:v>
                </c:pt>
                <c:pt idx="1">
                  <c:v>1713519300</c:v>
                </c:pt>
                <c:pt idx="2">
                  <c:v>1000</c:v>
                </c:pt>
                <c:pt idx="3">
                  <c:v>243795623</c:v>
                </c:pt>
                <c:pt idx="4">
                  <c:v>792655357</c:v>
                </c:pt>
                <c:pt idx="5">
                  <c:v>183660000</c:v>
                </c:pt>
                <c:pt idx="6">
                  <c:v>362546157</c:v>
                </c:pt>
                <c:pt idx="7">
                  <c:v>56000000</c:v>
                </c:pt>
                <c:pt idx="8">
                  <c:v>910828190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239-44AA-894D-9941B57D1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4C-428B-B431-70B48C7681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4C-428B-B431-70B48C7681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4C-428B-B431-70B48C7681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4C-428B-B431-70B48C7681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64C-428B-B431-70B48C7681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64C-428B-B431-70B48C7681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64C-428B-B431-70B48C7681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64C-428B-B431-70B48C7681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64C-428B-B431-70B48C7681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64C-428B-B431-70B48C7681A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64C-428B-B431-70B48C7681A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64C-428B-B431-70B48C7681A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C64C-428B-B431-70B48C7681A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C64C-428B-B431-70B48C7681A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C64C-428B-B431-70B48C7681A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C64C-428B-B431-70B48C7681A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C64C-428B-B431-70B48C7681AD}"/>
              </c:ext>
            </c:extLst>
          </c:dPt>
          <c:dLbls>
            <c:dLbl>
              <c:idx val="0"/>
              <c:layout>
                <c:manualLayout>
                  <c:x val="-1.0399030728858037E-3"/>
                  <c:y val="-0.178743313651424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9283204943707"/>
                      <c:h val="0.18765684531784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4C-428B-B431-70B48C7681AD}"/>
                </c:ext>
              </c:extLst>
            </c:dLbl>
            <c:dLbl>
              <c:idx val="1"/>
              <c:layout>
                <c:manualLayout>
                  <c:x val="6.4170365804621904E-2"/>
                  <c:y val="-0.195228920642804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38762909506472"/>
                      <c:h val="0.119580871733206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4C-428B-B431-70B48C7681AD}"/>
                </c:ext>
              </c:extLst>
            </c:dLbl>
            <c:dLbl>
              <c:idx val="2"/>
              <c:layout>
                <c:manualLayout>
                  <c:x val="0.16405531704670717"/>
                  <c:y val="-0.23637844642460445"/>
                </c:manualLayout>
              </c:layout>
              <c:tx>
                <c:rich>
                  <a:bodyPr/>
                  <a:lstStyle/>
                  <a:p>
                    <a:fld id="{4107B67D-AB5E-4B26-97D9-AC01765CEBB2}" type="CATEGORYNAME">
                      <a:rPr lang="sr-Cyrl-RS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7749302249762"/>
                      <c:h val="0.127866600318082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4C-428B-B431-70B48C7681AD}"/>
                </c:ext>
              </c:extLst>
            </c:dLbl>
            <c:dLbl>
              <c:idx val="3"/>
              <c:layout>
                <c:manualLayout>
                  <c:x val="0.18493034101257991"/>
                  <c:y val="-8.43077119278585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46531702492015"/>
                      <c:h val="0.10096327104879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64C-428B-B431-70B48C7681AD}"/>
                </c:ext>
              </c:extLst>
            </c:dLbl>
            <c:dLbl>
              <c:idx val="4"/>
              <c:layout>
                <c:manualLayout>
                  <c:x val="0.16456373539744348"/>
                  <c:y val="5.63951840318395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44155268352411"/>
                      <c:h val="0.12371131900048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64C-428B-B431-70B48C7681AD}"/>
                </c:ext>
              </c:extLst>
            </c:dLbl>
            <c:dLbl>
              <c:idx val="5"/>
              <c:layout>
                <c:manualLayout>
                  <c:x val="0.10002424251512829"/>
                  <c:y val="0.163566191407515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84764666045878"/>
                      <c:h val="0.15462191292470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64C-428B-B431-70B48C7681AD}"/>
                </c:ext>
              </c:extLst>
            </c:dLbl>
            <c:dLbl>
              <c:idx val="6"/>
              <c:layout>
                <c:manualLayout>
                  <c:x val="7.4101620155238579E-2"/>
                  <c:y val="0.178106463436905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94358968932529"/>
                      <c:h val="0.18721367560467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64C-428B-B431-70B48C7681AD}"/>
                </c:ext>
              </c:extLst>
            </c:dLbl>
            <c:dLbl>
              <c:idx val="7"/>
              <c:layout>
                <c:manualLayout>
                  <c:x val="-6.0899406374333359E-2"/>
                  <c:y val="0.147380070515040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236342720693"/>
                      <c:h val="0.15734003077201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4C-428B-B431-70B48C7681AD}"/>
                </c:ext>
              </c:extLst>
            </c:dLbl>
            <c:dLbl>
              <c:idx val="8"/>
              <c:layout>
                <c:manualLayout>
                  <c:x val="2.7026501523745028E-2"/>
                  <c:y val="0.133470668291758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4C-428B-B431-70B48C7681AD}"/>
                </c:ext>
              </c:extLst>
            </c:dLbl>
            <c:dLbl>
              <c:idx val="9"/>
              <c:layout>
                <c:manualLayout>
                  <c:x val="-6.9494222045988336E-4"/>
                  <c:y val="0.122999201902269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17453582462208"/>
                      <c:h val="0.10750150157562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64C-428B-B431-70B48C7681AD}"/>
                </c:ext>
              </c:extLst>
            </c:dLbl>
            <c:dLbl>
              <c:idx val="10"/>
              <c:layout>
                <c:manualLayout>
                  <c:x val="-0.12574684902959671"/>
                  <c:y val="0.179868563043088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5120418183353"/>
                      <c:h val="0.15528176607827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64C-428B-B431-70B48C7681AD}"/>
                </c:ext>
              </c:extLst>
            </c:dLbl>
            <c:dLbl>
              <c:idx val="11"/>
              <c:layout>
                <c:manualLayout>
                  <c:x val="-0.15899708814647942"/>
                  <c:y val="7.717262944544101E-2"/>
                </c:manualLayout>
              </c:layout>
              <c:tx>
                <c:rich>
                  <a:bodyPr/>
                  <a:lstStyle/>
                  <a:p>
                    <a:fld id="{B4431CB4-31FE-4C24-A408-D8C11CC36AA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30195018200289"/>
                      <c:h val="0.105636342693949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C64C-428B-B431-70B48C7681AD}"/>
                </c:ext>
              </c:extLst>
            </c:dLbl>
            <c:dLbl>
              <c:idx val="12"/>
              <c:layout>
                <c:manualLayout>
                  <c:x val="-0.14304883920257344"/>
                  <c:y val="2.15486677950815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08543024633879"/>
                      <c:h val="0.14790983191410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C64C-428B-B431-70B48C7681AD}"/>
                </c:ext>
              </c:extLst>
            </c:dLbl>
            <c:dLbl>
              <c:idx val="13"/>
              <c:layout>
                <c:manualLayout>
                  <c:x val="-0.21298331287564548"/>
                  <c:y val="-2.5248317997346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4455190354389"/>
                      <c:h val="0.16349340540896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C64C-428B-B431-70B48C7681AD}"/>
                </c:ext>
              </c:extLst>
            </c:dLbl>
            <c:dLbl>
              <c:idx val="14"/>
              <c:layout>
                <c:manualLayout>
                  <c:x val="-0.23371518957005225"/>
                  <c:y val="-6.75435456931520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51774237122702"/>
                      <c:h val="0.15485998460718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C64C-428B-B431-70B48C7681AD}"/>
                </c:ext>
              </c:extLst>
            </c:dLbl>
            <c:dLbl>
              <c:idx val="15"/>
              <c:layout>
                <c:manualLayout>
                  <c:x val="-0.29536507713959198"/>
                  <c:y val="-0.18551319052784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8450889569612"/>
                      <c:h val="0.15128621265601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C64C-428B-B431-70B48C7681AD}"/>
                </c:ext>
              </c:extLst>
            </c:dLbl>
            <c:dLbl>
              <c:idx val="16"/>
              <c:layout>
                <c:manualLayout>
                  <c:x val="-0.14477234309996984"/>
                  <c:y val="-0.18030256487554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54650067722002"/>
                      <c:h val="0.18704192181260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C64C-428B-B431-70B48C7681A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#,##0</c:formatCode>
                <c:ptCount val="17"/>
                <c:pt idx="0">
                  <c:v>78204000</c:v>
                </c:pt>
                <c:pt idx="1">
                  <c:v>538491882</c:v>
                </c:pt>
                <c:pt idx="2">
                  <c:v>17000000</c:v>
                </c:pt>
                <c:pt idx="3">
                  <c:v>24501000</c:v>
                </c:pt>
                <c:pt idx="4">
                  <c:v>83403000</c:v>
                </c:pt>
                <c:pt idx="5">
                  <c:v>756803096</c:v>
                </c:pt>
                <c:pt idx="6">
                  <c:v>231374400</c:v>
                </c:pt>
                <c:pt idx="7">
                  <c:v>875083968</c:v>
                </c:pt>
                <c:pt idx="8">
                  <c:v>460000000</c:v>
                </c:pt>
                <c:pt idx="9">
                  <c:v>182501000</c:v>
                </c:pt>
                <c:pt idx="10">
                  <c:v>397193000</c:v>
                </c:pt>
                <c:pt idx="11">
                  <c:v>1782000</c:v>
                </c:pt>
                <c:pt idx="12">
                  <c:v>432692770</c:v>
                </c:pt>
                <c:pt idx="13">
                  <c:v>432289000</c:v>
                </c:pt>
                <c:pt idx="14">
                  <c:v>865244115</c:v>
                </c:pt>
                <c:pt idx="15">
                  <c:v>75012533</c:v>
                </c:pt>
                <c:pt idx="16">
                  <c:v>65424236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C64C-428B-B431-70B48C768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Скупштина града</a:t>
          </a:r>
        </a:p>
        <a:p>
          <a:r>
            <a:rPr lang="sr-Cyrl-RS" sz="1600" dirty="0"/>
            <a:t>Градоначелник</a:t>
          </a:r>
        </a:p>
        <a:p>
          <a:r>
            <a:rPr lang="sr-Cyrl-RS" sz="1600" dirty="0"/>
            <a:t>Градско веће</a:t>
          </a:r>
        </a:p>
        <a:p>
          <a:r>
            <a:rPr lang="sr-Cyrl-RS" sz="1600" dirty="0"/>
            <a:t>Градска управа</a:t>
          </a:r>
        </a:p>
        <a:p>
          <a:r>
            <a:rPr lang="sr-Cyrl-RS" sz="1600" dirty="0"/>
            <a:t>Градско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Предшколска установа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Регионални центар</a:t>
          </a: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Установа „Сунце“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Установе културе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Месне заједнице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2025.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sr-Cyrl-RS" sz="1000" dirty="0"/>
            <a:t>Средства из буџета града</a:t>
          </a:r>
        </a:p>
        <a:p>
          <a:r>
            <a:rPr lang="sr-Cyrl-RS" sz="1000" dirty="0">
              <a:solidFill>
                <a:srgbClr val="FF0000"/>
              </a:solidFill>
            </a:rPr>
            <a:t>(</a:t>
          </a:r>
          <a:r>
            <a:rPr lang="sr-Latn-RS" sz="1000" dirty="0">
              <a:solidFill>
                <a:srgbClr val="FF0000"/>
              </a:solidFill>
            </a:rPr>
            <a:t>4</a:t>
          </a:r>
          <a:r>
            <a:rPr lang="sr-Cyrl-RS" sz="1000" dirty="0">
              <a:solidFill>
                <a:srgbClr val="FF0000"/>
              </a:solidFill>
            </a:rPr>
            <a:t>.861.000.000</a:t>
          </a:r>
          <a:r>
            <a:rPr lang="sr-Cyrl-RS" sz="800" dirty="0">
              <a:solidFill>
                <a:srgbClr val="FF0000"/>
              </a:solidFill>
            </a:rPr>
            <a:t>)</a:t>
          </a:r>
          <a:endParaRPr lang="en-US" sz="8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sz="1200" dirty="0"/>
            <a:t>Пренета средства из ранијих година</a:t>
          </a:r>
          <a:r>
            <a:rPr lang="sr-Cyrl-RS" sz="1200" dirty="0">
              <a:solidFill>
                <a:srgbClr val="FF0000"/>
              </a:solidFill>
            </a:rPr>
            <a:t> (656.00</a:t>
          </a:r>
          <a:r>
            <a:rPr lang="en-US" sz="1200" dirty="0">
              <a:solidFill>
                <a:srgbClr val="FF0000"/>
              </a:solidFill>
            </a:rPr>
            <a:t>0</a:t>
          </a:r>
          <a:r>
            <a:rPr lang="sr-Cyrl-RS" sz="1200" dirty="0">
              <a:solidFill>
                <a:srgbClr val="FF0000"/>
              </a:solidFill>
            </a:rPr>
            <a:t>.</a:t>
          </a:r>
          <a:r>
            <a:rPr lang="sr-Latn-RS" sz="1200" dirty="0">
              <a:solidFill>
                <a:srgbClr val="FF0000"/>
              </a:solidFill>
            </a:rPr>
            <a:t>0</a:t>
          </a:r>
          <a:r>
            <a:rPr lang="sr-Cyrl-RS" sz="1200" dirty="0">
              <a:solidFill>
                <a:srgbClr val="FF0000"/>
              </a:solidFill>
            </a:rPr>
            <a:t>00) </a:t>
          </a:r>
          <a:endParaRPr lang="en-US" sz="1200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/>
            <a:t>Укупан буџет града </a:t>
          </a:r>
          <a:r>
            <a:rPr lang="sr-Cyrl-RS" dirty="0">
              <a:solidFill>
                <a:srgbClr val="FF0000"/>
              </a:solidFill>
            </a:rPr>
            <a:t>(5.51</a:t>
          </a:r>
          <a:r>
            <a:rPr lang="sr-Latn-RS" dirty="0">
              <a:solidFill>
                <a:srgbClr val="FF0000"/>
              </a:solidFill>
            </a:rPr>
            <a:t>7</a:t>
          </a:r>
          <a:r>
            <a:rPr lang="sr-Cyrl-RS" dirty="0">
              <a:solidFill>
                <a:srgbClr val="FF0000"/>
              </a:solidFill>
            </a:rPr>
            <a:t>.000.00</a:t>
          </a:r>
          <a:r>
            <a:rPr lang="sr-Latn-RS" dirty="0">
              <a:solidFill>
                <a:srgbClr val="FF0000"/>
              </a:solidFill>
            </a:rPr>
            <a:t>0</a:t>
          </a:r>
          <a:r>
            <a:rPr lang="sr-Cyrl-RS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 custScaleX="130095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ScaleX="137858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</dgm:pt>
    <dgm:pt modelId="{F015C141-867A-4124-B290-CA1BB3474B22}" type="pres">
      <dgm:prSet presAssocID="{44AA7FFE-EC5D-4B4A-A884-0D1E57526835}" presName="spacerR" presStyleCnt="0"/>
      <dgm:spPr/>
    </dgm:pt>
    <dgm:pt modelId="{2DB98FF9-EDB5-4EEE-AFA3-A57C7337F497}" type="pres">
      <dgm:prSet presAssocID="{092009B7-2960-442B-A6FB-0D8F25F4F5CA}" presName="node" presStyleLbl="node1" presStyleIdx="2" presStyleCnt="3" custScaleX="148053" custScaleY="97476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521ED7ED-3B46-4CE8-992A-CAB92204B1C6}" srcId="{028ECFAC-63B3-40F0-9E03-B31D365E432C}" destId="{092009B7-2960-442B-A6FB-0D8F25F4F5CA}" srcOrd="2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2EA15DB9-4691-4655-BBAA-3AC0D32206B3}" type="presParOf" srcId="{688A0EC4-0F6D-4987-959D-CA5F27B3CF24}" destId="{2DB98FF9-EDB5-4EEE-AFA3-A57C7337F49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градском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кршења уговорних или законских одредби (казне и пенали)</a:t>
          </a:r>
          <a:r>
            <a:rPr lang="sr-Latn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отплате кредита датих домаћинствима у земљи, а односе се на уплату ануитета од стране корисника кредита некадашњег Фонда за развој пољопривреде града Смедерева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и примања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приходи и примања  </a:t>
          </a:r>
          <a:r>
            <a:rPr lang="sr-Cyrl-RS" b="1" dirty="0"/>
            <a:t>5.5</a:t>
          </a:r>
          <a:r>
            <a:rPr lang="en-US" b="1" i="0" u="none" dirty="0"/>
            <a:t>1</a:t>
          </a:r>
          <a:r>
            <a:rPr lang="sr-Cyrl-RS" b="1" i="0" u="none" dirty="0"/>
            <a:t>7</a:t>
          </a:r>
          <a:r>
            <a:rPr lang="en-US" b="1" i="0" u="none" dirty="0"/>
            <a:t>.000.000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Latn-RS" dirty="0"/>
            <a:t>4.107.695.</a:t>
          </a:r>
          <a:r>
            <a:rPr lang="sr-Cyrl-RS" dirty="0"/>
            <a:t>34</a:t>
          </a:r>
          <a:r>
            <a:rPr lang="sr-Latn-RS" dirty="0"/>
            <a:t>0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</a:t>
          </a:r>
          <a:r>
            <a:rPr lang="sr-Latn-RS" dirty="0"/>
            <a:t> </a:t>
          </a:r>
          <a:r>
            <a:rPr lang="sr-Cyrl-RS" dirty="0"/>
            <a:t>751.000</a:t>
          </a:r>
          <a:r>
            <a:rPr lang="sr-Latn-RS" dirty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en-US" sz="1000" b="1" i="0" u="none" dirty="0"/>
            <a:t>656.000.000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</a:t>
          </a:r>
          <a:r>
            <a:rPr lang="en-US" b="1" i="0" u="none" dirty="0"/>
            <a:t>1.317</a:t>
          </a:r>
          <a:r>
            <a:rPr lang="sr-Latn-RS" b="1" i="0" u="none" dirty="0"/>
            <a:t>.500 </a:t>
          </a:r>
          <a:r>
            <a:rPr lang="sr-Cyrl-RS" dirty="0"/>
            <a:t>динара</a:t>
          </a:r>
          <a:endParaRPr lang="en-US" dirty="0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и меморандумске ставке </a:t>
          </a:r>
          <a:r>
            <a:rPr lang="sr-Latn-RS" b="1" i="0" u="none" dirty="0"/>
            <a:t>306.779</a:t>
          </a:r>
          <a:r>
            <a:rPr lang="en-US" b="1" i="0" u="none" dirty="0"/>
            <a:t>.000 </a:t>
          </a:r>
          <a:r>
            <a:rPr lang="sr-Cyrl-RS" dirty="0"/>
            <a:t>динара</a:t>
          </a:r>
          <a:endParaRPr lang="en-US" dirty="0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Донације и трансфери </a:t>
          </a:r>
          <a:r>
            <a:rPr lang="en-US" b="1" i="0" u="none" dirty="0"/>
            <a:t>444.457.160 </a:t>
          </a:r>
          <a:r>
            <a:rPr lang="sr-Cyrl-RS" dirty="0"/>
            <a:t>динара</a:t>
          </a:r>
          <a:endParaRPr lang="en-US" dirty="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 custLinFactNeighborX="1588" custLinFactNeighborY="-226"/>
      <dgm:spPr/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</dgm:pt>
    <dgm:pt modelId="{91CFC9CD-FF79-40EF-A271-A8DBB0423AC2}" type="pres">
      <dgm:prSet presAssocID="{920F0D4F-6C4C-4BE8-9363-F48FBF034871}" presName="node" presStyleLbl="vennNode1" presStyleIdx="5" presStyleCnt="7" custRadScaleRad="99121" custRadScaleInc="521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 нивоа</a:t>
          </a:r>
          <a:r>
            <a:rPr lang="sr-Cyrl-RS" sz="1400" dirty="0"/>
            <a:t> као што су школе, центар за социјални рад.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</a:t>
          </a:r>
          <a:r>
            <a:rPr lang="en-US" sz="1400" dirty="0"/>
            <a:t> </a:t>
          </a:r>
          <a:r>
            <a:rPr lang="sr-Cyrl-RS" sz="1400" dirty="0"/>
            <a:t>јавним предузећима</a:t>
          </a:r>
          <a:r>
            <a:rPr lang="ru-RU" sz="1400" dirty="0"/>
            <a:t> и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sz="1400" b="1" dirty="0"/>
            <a:t>Буџетска резерва </a:t>
          </a:r>
          <a:r>
            <a:rPr lang="sr-Cyrl-RS" sz="14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Капитални издаци </a:t>
          </a:r>
          <a:r>
            <a:rPr lang="sr-Cyrl-RS" sz="1400" dirty="0"/>
            <a:t>су трошкови за изградњу нових, или инвестиционо одржавање постојећих објеката, набавку опреме, машина</a:t>
          </a:r>
          <a:r>
            <a:rPr lang="en-US" sz="1400" dirty="0"/>
            <a:t>,</a:t>
          </a:r>
          <a:r>
            <a:rPr lang="sr-Cyrl-RS" sz="1400" dirty="0"/>
            <a:t> земљишта и слично</a:t>
          </a:r>
          <a:r>
            <a:rPr lang="sr-Cyrl-RS" sz="1700" dirty="0"/>
            <a:t>.</a:t>
          </a:r>
          <a:endParaRPr lang="en-US" sz="1700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US" dirty="0">
              <a:solidFill>
                <a:schemeClr val="bg1"/>
              </a:solidFill>
            </a:rPr>
            <a:t>5.517.000.000</a:t>
          </a: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услуга </a:t>
          </a:r>
          <a:r>
            <a:rPr lang="sr-Cyrl-RS" sz="1000" dirty="0">
              <a:solidFill>
                <a:schemeClr val="bg1"/>
              </a:solidFill>
            </a:rPr>
            <a:t>и роба</a:t>
          </a:r>
          <a:r>
            <a:rPr lang="en-US" sz="1000" dirty="0">
              <a:solidFill>
                <a:schemeClr val="bg1"/>
              </a:solidFill>
            </a:rPr>
            <a:t> </a:t>
          </a:r>
          <a:r>
            <a:rPr lang="en-US" sz="1000" b="1" i="0" u="none" dirty="0"/>
            <a:t>1.713.519.300 </a:t>
          </a:r>
          <a:endParaRPr lang="sr-Cyrl-RS" sz="1000" dirty="0">
            <a:solidFill>
              <a:schemeClr val="bg1"/>
            </a:solidFill>
          </a:endParaRPr>
        </a:p>
        <a:p>
          <a:r>
            <a:rPr lang="ru-RU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Капитални издаци </a:t>
          </a:r>
          <a:r>
            <a:rPr lang="en-US" sz="1000" b="1" i="0" u="none" dirty="0"/>
            <a:t>910.828.190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56</a:t>
          </a:r>
          <a:r>
            <a:rPr lang="en-US" sz="1000" dirty="0">
              <a:solidFill>
                <a:schemeClr val="bg1"/>
              </a:solidFill>
            </a:rPr>
            <a:t>.000.000</a:t>
          </a:r>
          <a:r>
            <a:rPr lang="sr-Cyrl-RS" sz="1000" dirty="0">
              <a:solidFill>
                <a:schemeClr val="bg1"/>
              </a:solidFill>
            </a:rPr>
            <a:t> 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3FDC0B4F-8AFC-4182-86E0-A87840AE43B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Расходи за запослене</a:t>
          </a:r>
          <a:r>
            <a:rPr lang="en-US" sz="1000" dirty="0">
              <a:solidFill>
                <a:schemeClr val="bg1"/>
              </a:solidFill>
            </a:rPr>
            <a:t> </a:t>
          </a:r>
          <a:r>
            <a:rPr lang="en-US" sz="1000" b="1" i="0" u="none" dirty="0"/>
            <a:t>1.253.994.373 </a:t>
          </a:r>
          <a:r>
            <a:rPr lang="en-US" sz="1000" dirty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B82F42EF-8FFD-4457-A11C-F6EC8D68A45A}" type="parTrans" cxnId="{F8A75330-DB79-43DD-8CA3-5386025A9F60}">
      <dgm:prSet/>
      <dgm:spPr/>
      <dgm:t>
        <a:bodyPr/>
        <a:lstStyle/>
        <a:p>
          <a:endParaRPr lang="en-US"/>
        </a:p>
      </dgm:t>
    </dgm:pt>
    <dgm:pt modelId="{ABDA4EE9-C4F8-4755-9F67-7C3558ABF533}" type="sibTrans" cxnId="{F8A75330-DB79-43DD-8CA3-5386025A9F60}">
      <dgm:prSet/>
      <dgm:spPr/>
      <dgm:t>
        <a:bodyPr/>
        <a:lstStyle/>
        <a:p>
          <a:endParaRPr lang="en-US"/>
        </a:p>
      </dgm:t>
    </dgm:pt>
    <dgm:pt modelId="{A01510B4-F76C-4D55-8CA0-63D2A16D5350}">
      <dgm:prSet phldrT="[Text]"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Субвенције </a:t>
          </a:r>
          <a:r>
            <a:rPr lang="en-US" sz="1000" b="1" i="0" u="none" dirty="0"/>
            <a:t>243.795.623 </a:t>
          </a:r>
          <a:r>
            <a:rPr lang="sr-Cyrl-RS" sz="1000" b="0" i="0" u="none" dirty="0"/>
            <a:t>динара</a:t>
          </a:r>
          <a:endParaRPr lang="en-US" sz="1000" b="0" dirty="0">
            <a:solidFill>
              <a:schemeClr val="bg1"/>
            </a:solidFill>
          </a:endParaRPr>
        </a:p>
      </dgm:t>
    </dgm:pt>
    <dgm:pt modelId="{98F9FA04-F03D-4F13-9B41-419B3FCA3527}" type="parTrans" cxnId="{E96710C6-83EC-42AD-B23C-054527FCAF66}">
      <dgm:prSet/>
      <dgm:spPr/>
      <dgm:t>
        <a:bodyPr/>
        <a:lstStyle/>
        <a:p>
          <a:endParaRPr lang="en-US"/>
        </a:p>
      </dgm:t>
    </dgm:pt>
    <dgm:pt modelId="{903895F3-1105-4AE4-B56C-F790EE33047A}" type="sibTrans" cxnId="{E96710C6-83EC-42AD-B23C-054527FCAF66}">
      <dgm:prSet/>
      <dgm:spPr/>
      <dgm:t>
        <a:bodyPr/>
        <a:lstStyle/>
        <a:p>
          <a:endParaRPr lang="en-US"/>
        </a:p>
      </dgm:t>
    </dgm:pt>
    <dgm:pt modelId="{26AABAC0-FCCF-4A6D-81FA-B71952BA79B8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Остали расходи </a:t>
          </a:r>
          <a:r>
            <a:rPr lang="en-US" sz="1000" b="1" i="0" u="none" dirty="0"/>
            <a:t>362.546.157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8E31E29-0B83-488C-8264-6866F305ED9C}" type="parTrans" cxnId="{1B3B0371-5B4C-4AE5-9C5F-AEA8BD57418D}">
      <dgm:prSet/>
      <dgm:spPr/>
      <dgm:t>
        <a:bodyPr/>
        <a:lstStyle/>
        <a:p>
          <a:endParaRPr lang="en-US"/>
        </a:p>
      </dgm:t>
    </dgm:pt>
    <dgm:pt modelId="{6F3F1C3B-E644-4D3A-821A-2021210B27D0}" type="sibTrans" cxnId="{1B3B0371-5B4C-4AE5-9C5F-AEA8BD57418D}">
      <dgm:prSet/>
      <dgm:spPr/>
      <dgm:t>
        <a:bodyPr/>
        <a:lstStyle/>
        <a:p>
          <a:endParaRPr lang="en-US"/>
        </a:p>
      </dgm:t>
    </dgm:pt>
    <dgm:pt modelId="{5E39C446-E3F0-40D9-82C5-45FA2AE3DD63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Социјална заштита </a:t>
          </a:r>
          <a:r>
            <a:rPr lang="en-US" sz="1000" b="1" i="0" u="none" dirty="0"/>
            <a:t>183.660.000 </a:t>
          </a:r>
          <a:r>
            <a:rPr lang="en-US" sz="1000" dirty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96C69EF-C90A-4A8B-B09E-2F2D2CB77E4E}" type="parTrans" cxnId="{F09E0C74-6E62-4B89-84D2-521FA790AFC8}">
      <dgm:prSet/>
      <dgm:spPr/>
      <dgm:t>
        <a:bodyPr/>
        <a:lstStyle/>
        <a:p>
          <a:endParaRPr lang="en-US"/>
        </a:p>
      </dgm:t>
    </dgm:pt>
    <dgm:pt modelId="{DAF78CBE-5EFE-4679-A046-FAF349DDEA0A}" type="sibTrans" cxnId="{F09E0C74-6E62-4B89-84D2-521FA790AFC8}">
      <dgm:prSet/>
      <dgm:spPr/>
      <dgm:t>
        <a:bodyPr/>
        <a:lstStyle/>
        <a:p>
          <a:endParaRPr lang="en-US"/>
        </a:p>
      </dgm:t>
    </dgm:pt>
    <dgm:pt modelId="{798286A0-6851-4CA7-8FA4-6832C55BE3FF}">
      <dgm:prSet custT="1"/>
      <dgm:spPr/>
      <dgm:t>
        <a:bodyPr/>
        <a:lstStyle/>
        <a:p>
          <a:r>
            <a:rPr lang="sr-Cyrl-RS" sz="1000" b="1" i="0" u="none" dirty="0"/>
            <a:t>Донације, дотације и трансфери </a:t>
          </a:r>
          <a:r>
            <a:rPr lang="en-US" sz="1000" b="1" i="0" u="none" dirty="0"/>
            <a:t>792.655.357 </a:t>
          </a:r>
          <a:r>
            <a:rPr lang="sr-Cyrl-RS" sz="1000" b="1" i="0" u="none" dirty="0"/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0EE4C17A-3C39-4CA7-B639-B3537A58CC72}" type="parTrans" cxnId="{5574AF45-0103-45B0-A593-7B16BEFEEBD9}">
      <dgm:prSet/>
      <dgm:spPr/>
      <dgm:t>
        <a:bodyPr/>
        <a:lstStyle/>
        <a:p>
          <a:endParaRPr lang="en-US"/>
        </a:p>
      </dgm:t>
    </dgm:pt>
    <dgm:pt modelId="{746C331E-8E3A-46DF-8AC7-27498A16AD14}" type="sibTrans" cxnId="{5574AF45-0103-45B0-A593-7B16BEFEEBD9}">
      <dgm:prSet/>
      <dgm:spPr/>
      <dgm:t>
        <a:bodyPr/>
        <a:lstStyle/>
        <a:p>
          <a:endParaRPr lang="en-US"/>
        </a:p>
      </dgm:t>
    </dgm:pt>
    <dgm:pt modelId="{5298BAF1-05DC-45C8-BDF7-D0AA7BB537FA}">
      <dgm:prSet phldrT="[Text]" custT="1"/>
      <dgm:spPr/>
      <dgm:t>
        <a:bodyPr/>
        <a:lstStyle/>
        <a:p>
          <a:r>
            <a:rPr lang="sr-Latn-RS" sz="1000" dirty="0">
              <a:solidFill>
                <a:schemeClr val="bg1"/>
              </a:solidFill>
            </a:rPr>
            <a:t>O</a:t>
          </a:r>
          <a:r>
            <a:rPr lang="sr-Cyrl-RS" sz="1000" dirty="0">
              <a:solidFill>
                <a:schemeClr val="bg1"/>
              </a:solidFill>
            </a:rPr>
            <a:t>тплата камата 1.000 динара</a:t>
          </a:r>
          <a:endParaRPr lang="en-US" sz="1000" dirty="0">
            <a:solidFill>
              <a:schemeClr val="bg1"/>
            </a:solidFill>
          </a:endParaRPr>
        </a:p>
      </dgm:t>
    </dgm:pt>
    <dgm:pt modelId="{478955D0-4807-46DC-925A-3CF4A156ACBE}" type="parTrans" cxnId="{D6899A38-1183-4E8E-901B-5ECE95378447}">
      <dgm:prSet/>
      <dgm:spPr/>
      <dgm:t>
        <a:bodyPr/>
        <a:lstStyle/>
        <a:p>
          <a:endParaRPr lang="en-US"/>
        </a:p>
      </dgm:t>
    </dgm:pt>
    <dgm:pt modelId="{5ABCA4DB-97C5-43C8-A0C5-2686A8020754}" type="sibTrans" cxnId="{D6899A38-1183-4E8E-901B-5ECE95378447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1392" custLinFactNeighborY="-2164"/>
      <dgm:spPr/>
    </dgm:pt>
    <dgm:pt modelId="{34303F96-D55B-49A1-AA05-0DC46E98B934}" type="pres">
      <dgm:prSet presAssocID="{3FDC0B4F-8AFC-4182-86E0-A87840AE43B2}" presName="node" presStyleLbl="node1" presStyleIdx="0" presStyleCnt="9" custScaleX="160665" custScaleY="137283" custRadScaleRad="99499" custRadScaleInc="2618">
        <dgm:presLayoutVars>
          <dgm:bulletEnabled val="1"/>
        </dgm:presLayoutVars>
      </dgm:prSet>
      <dgm:spPr/>
    </dgm:pt>
    <dgm:pt modelId="{18922595-0A19-4E46-98DB-EB760E747902}" type="pres">
      <dgm:prSet presAssocID="{3FDC0B4F-8AFC-4182-86E0-A87840AE43B2}" presName="dummy" presStyleCnt="0"/>
      <dgm:spPr/>
    </dgm:pt>
    <dgm:pt modelId="{C9E8F43A-62F7-4C00-B8FB-9C0EC035E19A}" type="pres">
      <dgm:prSet presAssocID="{ABDA4EE9-C4F8-4755-9F67-7C3558ABF533}" presName="sibTrans" presStyleLbl="sibTrans2D1" presStyleIdx="0" presStyleCnt="9"/>
      <dgm:spPr/>
    </dgm:pt>
    <dgm:pt modelId="{73F305AC-CFDC-45B1-8AB8-6FABD1C99179}" type="pres">
      <dgm:prSet presAssocID="{A7091EAC-498C-4E8C-B46B-331B042A0C75}" presName="node" presStyleLbl="node1" presStyleIdx="1" presStyleCnt="9" custScaleX="153163" custScaleY="141769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1" presStyleCnt="9"/>
      <dgm:spPr/>
    </dgm:pt>
    <dgm:pt modelId="{25A77DC5-5D73-4BAC-A966-0D3AA67D7642}" type="pres">
      <dgm:prSet presAssocID="{5298BAF1-05DC-45C8-BDF7-D0AA7BB537FA}" presName="node" presStyleLbl="node1" presStyleIdx="2" presStyleCnt="9">
        <dgm:presLayoutVars>
          <dgm:bulletEnabled val="1"/>
        </dgm:presLayoutVars>
      </dgm:prSet>
      <dgm:spPr/>
    </dgm:pt>
    <dgm:pt modelId="{71FC7781-B759-4716-8F01-AA946FC7233E}" type="pres">
      <dgm:prSet presAssocID="{5298BAF1-05DC-45C8-BDF7-D0AA7BB537FA}" presName="dummy" presStyleCnt="0"/>
      <dgm:spPr/>
    </dgm:pt>
    <dgm:pt modelId="{E04DF8EE-51F7-4718-B450-020BF98FAE84}" type="pres">
      <dgm:prSet presAssocID="{5ABCA4DB-97C5-43C8-A0C5-2686A8020754}" presName="sibTrans" presStyleLbl="sibTrans2D1" presStyleIdx="2" presStyleCnt="9"/>
      <dgm:spPr/>
    </dgm:pt>
    <dgm:pt modelId="{27252CB8-3B0D-47C4-B859-C2CB96FCEBD8}" type="pres">
      <dgm:prSet presAssocID="{A01510B4-F76C-4D55-8CA0-63D2A16D5350}" presName="node" presStyleLbl="node1" presStyleIdx="3" presStyleCnt="9" custScaleX="158194" custScaleY="130017" custRadScaleRad="100148" custRadScaleInc="-16768">
        <dgm:presLayoutVars>
          <dgm:bulletEnabled val="1"/>
        </dgm:presLayoutVars>
      </dgm:prSet>
      <dgm:spPr/>
    </dgm:pt>
    <dgm:pt modelId="{DCEEF8B7-203B-45C8-9E88-C6221BAB1221}" type="pres">
      <dgm:prSet presAssocID="{A01510B4-F76C-4D55-8CA0-63D2A16D5350}" presName="dummy" presStyleCnt="0"/>
      <dgm:spPr/>
    </dgm:pt>
    <dgm:pt modelId="{0F4501EC-7C69-4487-B3AD-E749A1886242}" type="pres">
      <dgm:prSet presAssocID="{903895F3-1105-4AE4-B56C-F790EE33047A}" presName="sibTrans" presStyleLbl="sibTrans2D1" presStyleIdx="3" presStyleCnt="9"/>
      <dgm:spPr/>
    </dgm:pt>
    <dgm:pt modelId="{164D64FD-51CB-47D8-876A-C22BDB749D72}" type="pres">
      <dgm:prSet presAssocID="{798286A0-6851-4CA7-8FA4-6832C55BE3FF}" presName="node" presStyleLbl="node1" presStyleIdx="4" presStyleCnt="9" custScaleX="158286" custScaleY="129273">
        <dgm:presLayoutVars>
          <dgm:bulletEnabled val="1"/>
        </dgm:presLayoutVars>
      </dgm:prSet>
      <dgm:spPr/>
    </dgm:pt>
    <dgm:pt modelId="{BA5C4050-7897-4F2E-810E-5604CE249A87}" type="pres">
      <dgm:prSet presAssocID="{798286A0-6851-4CA7-8FA4-6832C55BE3FF}" presName="dummy" presStyleCnt="0"/>
      <dgm:spPr/>
    </dgm:pt>
    <dgm:pt modelId="{7621B77D-FE62-4E62-91AB-A60721A0AB02}" type="pres">
      <dgm:prSet presAssocID="{746C331E-8E3A-46DF-8AC7-27498A16AD14}" presName="sibTrans" presStyleLbl="sibTrans2D1" presStyleIdx="4" presStyleCnt="9"/>
      <dgm:spPr/>
    </dgm:pt>
    <dgm:pt modelId="{4A83BEEB-1C57-4A73-9039-56A358808EE1}" type="pres">
      <dgm:prSet presAssocID="{5E39C446-E3F0-40D9-82C5-45FA2AE3DD63}" presName="node" presStyleLbl="node1" presStyleIdx="5" presStyleCnt="9" custScaleX="150783" custScaleY="124718">
        <dgm:presLayoutVars>
          <dgm:bulletEnabled val="1"/>
        </dgm:presLayoutVars>
      </dgm:prSet>
      <dgm:spPr/>
    </dgm:pt>
    <dgm:pt modelId="{7F5EC8F6-F934-439A-8733-CECD51CC7F92}" type="pres">
      <dgm:prSet presAssocID="{5E39C446-E3F0-40D9-82C5-45FA2AE3DD63}" presName="dummy" presStyleCnt="0"/>
      <dgm:spPr/>
    </dgm:pt>
    <dgm:pt modelId="{7358D921-0DE0-409E-B985-6AF2A6E20719}" type="pres">
      <dgm:prSet presAssocID="{DAF78CBE-5EFE-4679-A046-FAF349DDEA0A}" presName="sibTrans" presStyleLbl="sibTrans2D1" presStyleIdx="5" presStyleCnt="9"/>
      <dgm:spPr/>
    </dgm:pt>
    <dgm:pt modelId="{1DCDC202-377F-4B05-8335-ADDFF1FBD8CC}" type="pres">
      <dgm:prSet presAssocID="{26AABAC0-FCCF-4A6D-81FA-B71952BA79B8}" presName="node" presStyleLbl="node1" presStyleIdx="6" presStyleCnt="9" custScaleX="161796" custScaleY="141841">
        <dgm:presLayoutVars>
          <dgm:bulletEnabled val="1"/>
        </dgm:presLayoutVars>
      </dgm:prSet>
      <dgm:spPr/>
    </dgm:pt>
    <dgm:pt modelId="{743E0B7E-27DA-4447-A0E7-2700867AA001}" type="pres">
      <dgm:prSet presAssocID="{26AABAC0-FCCF-4A6D-81FA-B71952BA79B8}" presName="dummy" presStyleCnt="0"/>
      <dgm:spPr/>
    </dgm:pt>
    <dgm:pt modelId="{7A58EFDA-EFC3-4137-B1C2-190D1C586493}" type="pres">
      <dgm:prSet presAssocID="{6F3F1C3B-E644-4D3A-821A-2021210B27D0}" presName="sibTrans" presStyleLbl="sibTrans2D1" presStyleIdx="6" presStyleCnt="9"/>
      <dgm:spPr/>
    </dgm:pt>
    <dgm:pt modelId="{4F05B281-B6DB-45BB-A427-1BF92AADC139}" type="pres">
      <dgm:prSet presAssocID="{AE26BF5A-34A6-4192-8BEA-D9ECFB941642}" presName="node" presStyleLbl="node1" presStyleIdx="7" presStyleCnt="9" custScaleX="156020" custScaleY="133403" custRadScaleRad="98482" custRadScaleInc="-11170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7" presStyleCnt="9"/>
      <dgm:spPr/>
    </dgm:pt>
    <dgm:pt modelId="{2D6C03BD-4023-431E-84F6-C080A9961C8A}" type="pres">
      <dgm:prSet presAssocID="{91651A17-950C-49EC-8C35-2517548AE9E6}" presName="node" presStyleLbl="node1" presStyleIdx="8" presStyleCnt="9" custScaleX="164943" custScaleY="140901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8" presStyleCnt="9"/>
      <dgm:spPr/>
    </dgm:pt>
  </dgm:ptLst>
  <dgm:cxnLst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C814F21-E177-4312-8669-C1577E9A6C2F}" type="presOf" srcId="{A01510B4-F76C-4D55-8CA0-63D2A16D5350}" destId="{27252CB8-3B0D-47C4-B859-C2CB96FCEBD8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3" destOrd="0" parTransId="{E75197AC-E7B0-4C26-9D1F-47E47BE7CCEF}" sibTransId="{9D56A871-CE7A-4922-AAF9-9D95A29D1039}"/>
    <dgm:cxn modelId="{AE26F329-897E-412E-A92A-D95A8804158B}" srcId="{9ED1A3B2-A381-4201-823D-E4B4F944886D}" destId="{A7091EAC-498C-4E8C-B46B-331B042A0C75}" srcOrd="1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F8A75330-DB79-43DD-8CA3-5386025A9F60}" srcId="{9ED1A3B2-A381-4201-823D-E4B4F944886D}" destId="{3FDC0B4F-8AFC-4182-86E0-A87840AE43B2}" srcOrd="0" destOrd="0" parTransId="{B82F42EF-8FFD-4457-A11C-F6EC8D68A45A}" sibTransId="{ABDA4EE9-C4F8-4755-9F67-7C3558ABF533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899A38-1183-4E8E-901B-5ECE95378447}" srcId="{9ED1A3B2-A381-4201-823D-E4B4F944886D}" destId="{5298BAF1-05DC-45C8-BDF7-D0AA7BB537FA}" srcOrd="2" destOrd="0" parTransId="{478955D0-4807-46DC-925A-3CF4A156ACBE}" sibTransId="{5ABCA4DB-97C5-43C8-A0C5-2686A8020754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5574AF45-0103-45B0-A593-7B16BEFEEBD9}" srcId="{9ED1A3B2-A381-4201-823D-E4B4F944886D}" destId="{798286A0-6851-4CA7-8FA4-6832C55BE3FF}" srcOrd="4" destOrd="0" parTransId="{0EE4C17A-3C39-4CA7-B639-B3537A58CC72}" sibTransId="{746C331E-8E3A-46DF-8AC7-27498A16AD14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7DB0A36E-65D0-4513-80FC-A2DF641DE5E9}" type="presOf" srcId="{DAF78CBE-5EFE-4679-A046-FAF349DDEA0A}" destId="{7358D921-0DE0-409E-B985-6AF2A6E20719}" srcOrd="0" destOrd="0" presId="urn:microsoft.com/office/officeart/2005/8/layout/radial6"/>
    <dgm:cxn modelId="{3E2B116F-2241-4EDD-BB5C-438FA52F5FEB}" type="presOf" srcId="{5E39C446-E3F0-40D9-82C5-45FA2AE3DD63}" destId="{4A83BEEB-1C57-4A73-9039-56A358808EE1}" srcOrd="0" destOrd="0" presId="urn:microsoft.com/office/officeart/2005/8/layout/radial6"/>
    <dgm:cxn modelId="{7DF09850-DB1A-4B98-8774-C883A1452639}" type="presOf" srcId="{3FDC0B4F-8AFC-4182-86E0-A87840AE43B2}" destId="{34303F96-D55B-49A1-AA05-0DC46E98B934}" srcOrd="0" destOrd="0" presId="urn:microsoft.com/office/officeart/2005/8/layout/radial6"/>
    <dgm:cxn modelId="{1B3B0371-5B4C-4AE5-9C5F-AEA8BD57418D}" srcId="{9ED1A3B2-A381-4201-823D-E4B4F944886D}" destId="{26AABAC0-FCCF-4A6D-81FA-B71952BA79B8}" srcOrd="6" destOrd="0" parTransId="{68E31E29-0B83-488C-8264-6866F305ED9C}" sibTransId="{6F3F1C3B-E644-4D3A-821A-2021210B27D0}"/>
    <dgm:cxn modelId="{F09E0C74-6E62-4B89-84D2-521FA790AFC8}" srcId="{9ED1A3B2-A381-4201-823D-E4B4F944886D}" destId="{5E39C446-E3F0-40D9-82C5-45FA2AE3DD63}" srcOrd="5" destOrd="0" parTransId="{896C69EF-C90A-4A8B-B09E-2F2D2CB77E4E}" sibTransId="{DAF78CBE-5EFE-4679-A046-FAF349DDEA0A}"/>
    <dgm:cxn modelId="{3F09EA57-D041-4644-A5E0-8D31F21D36B6}" type="presOf" srcId="{ABDA4EE9-C4F8-4755-9F67-7C3558ABF533}" destId="{C9E8F43A-62F7-4C00-B8FB-9C0EC035E19A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7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2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57FC0F8E-FB8A-4A94-A8BE-64BB78D0935B}" type="presOf" srcId="{903895F3-1105-4AE4-B56C-F790EE33047A}" destId="{0F4501EC-7C69-4487-B3AD-E749A1886242}" srcOrd="0" destOrd="0" presId="urn:microsoft.com/office/officeart/2005/8/layout/radial6"/>
    <dgm:cxn modelId="{4A27BF95-D631-4394-BF38-75A55DA85378}" type="presOf" srcId="{26AABAC0-FCCF-4A6D-81FA-B71952BA79B8}" destId="{1DCDC202-377F-4B05-8335-ADDFF1FBD8CC}" srcOrd="0" destOrd="0" presId="urn:microsoft.com/office/officeart/2005/8/layout/radial6"/>
    <dgm:cxn modelId="{B6507D96-25C4-4121-9433-2A113978B784}" srcId="{B1BE2A8E-285E-4C69-9BFF-CE48B252AA50}" destId="{C64FD589-26EA-483C-BB5E-C8324A82EAF5}" srcOrd="1" destOrd="0" parTransId="{1E312D33-14E1-4B2B-A210-2A735401CE1C}" sibTransId="{46E45D53-1277-4C97-8E3B-323B4EBF62F5}"/>
    <dgm:cxn modelId="{36EA5698-9758-4393-A62F-D09BD7ADEDB6}" type="presOf" srcId="{798286A0-6851-4CA7-8FA4-6832C55BE3FF}" destId="{164D64FD-51CB-47D8-876A-C22BDB749D72}" srcOrd="0" destOrd="0" presId="urn:microsoft.com/office/officeart/2005/8/layout/radial6"/>
    <dgm:cxn modelId="{E15111B9-A36E-49FC-853B-8E9E5356E146}" type="presOf" srcId="{5298BAF1-05DC-45C8-BDF7-D0AA7BB537FA}" destId="{25A77DC5-5D73-4BAC-A966-0D3AA67D7642}" srcOrd="0" destOrd="0" presId="urn:microsoft.com/office/officeart/2005/8/layout/radial6"/>
    <dgm:cxn modelId="{C1D38FC4-8D3B-4785-AF11-323EEF64AA6A}" type="presOf" srcId="{6F3F1C3B-E644-4D3A-821A-2021210B27D0}" destId="{7A58EFDA-EFC3-4137-B1C2-190D1C586493}" srcOrd="0" destOrd="0" presId="urn:microsoft.com/office/officeart/2005/8/layout/radial6"/>
    <dgm:cxn modelId="{E96710C6-83EC-42AD-B23C-054527FCAF66}" srcId="{9ED1A3B2-A381-4201-823D-E4B4F944886D}" destId="{A01510B4-F76C-4D55-8CA0-63D2A16D5350}" srcOrd="3" destOrd="0" parTransId="{98F9FA04-F03D-4F13-9B41-419B3FCA3527}" sibTransId="{903895F3-1105-4AE4-B56C-F790EE33047A}"/>
    <dgm:cxn modelId="{EC9A24D7-DFE7-491A-A9B9-A203522E90F1}" type="presOf" srcId="{5ABCA4DB-97C5-43C8-A0C5-2686A8020754}" destId="{E04DF8EE-51F7-4718-B450-020BF98FAE84}" srcOrd="0" destOrd="0" presId="urn:microsoft.com/office/officeart/2005/8/layout/radial6"/>
    <dgm:cxn modelId="{3DFE3AE5-6DA5-4440-A66F-1437FD4DC5D4}" srcId="{B1BE2A8E-285E-4C69-9BFF-CE48B252AA50}" destId="{343B6168-99DB-4C0C-9BE7-E54D7B80C5AD}" srcOrd="4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E14E4EEE-087E-4E8C-92C7-D48A2C2A60C4}" srcId="{9ED1A3B2-A381-4201-823D-E4B4F944886D}" destId="{91651A17-950C-49EC-8C35-2517548AE9E6}" srcOrd="8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ADA5C4F9-5339-4CCB-B1D1-8EC95EA3A0AA}" type="presOf" srcId="{746C331E-8E3A-46DF-8AC7-27498A16AD14}" destId="{7621B77D-FE62-4E62-91AB-A60721A0AB02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8CA940BA-71DD-4BD0-A590-B7A6838D2DF0}" type="presParOf" srcId="{F4B68BA8-694B-4B7F-8215-68903FFCD2D7}" destId="{34303F96-D55B-49A1-AA05-0DC46E98B934}" srcOrd="1" destOrd="0" presId="urn:microsoft.com/office/officeart/2005/8/layout/radial6"/>
    <dgm:cxn modelId="{BC2BACBC-27D4-40D2-B09C-1F124CF51CE8}" type="presParOf" srcId="{F4B68BA8-694B-4B7F-8215-68903FFCD2D7}" destId="{18922595-0A19-4E46-98DB-EB760E747902}" srcOrd="2" destOrd="0" presId="urn:microsoft.com/office/officeart/2005/8/layout/radial6"/>
    <dgm:cxn modelId="{F71BD6BA-F375-4F52-81AA-B3E0F5DB6094}" type="presParOf" srcId="{F4B68BA8-694B-4B7F-8215-68903FFCD2D7}" destId="{C9E8F43A-62F7-4C00-B8FB-9C0EC035E19A}" srcOrd="3" destOrd="0" presId="urn:microsoft.com/office/officeart/2005/8/layout/radial6"/>
    <dgm:cxn modelId="{968B3330-4EC7-4038-9A79-3DB0A8717D55}" type="presParOf" srcId="{F4B68BA8-694B-4B7F-8215-68903FFCD2D7}" destId="{73F305AC-CFDC-45B1-8AB8-6FABD1C99179}" srcOrd="4" destOrd="0" presId="urn:microsoft.com/office/officeart/2005/8/layout/radial6"/>
    <dgm:cxn modelId="{083B0CD6-7D88-48FE-AFF8-2770061EF1B9}" type="presParOf" srcId="{F4B68BA8-694B-4B7F-8215-68903FFCD2D7}" destId="{DA491651-56D0-404C-82B0-25ACBF882A98}" srcOrd="5" destOrd="0" presId="urn:microsoft.com/office/officeart/2005/8/layout/radial6"/>
    <dgm:cxn modelId="{16D38BD4-C749-43E9-9B4D-823F3BABD9FB}" type="presParOf" srcId="{F4B68BA8-694B-4B7F-8215-68903FFCD2D7}" destId="{44C62812-7B8C-4DB2-9C0D-14651D9AFC46}" srcOrd="6" destOrd="0" presId="urn:microsoft.com/office/officeart/2005/8/layout/radial6"/>
    <dgm:cxn modelId="{039B9298-19B9-437F-AB60-0F08CFCFFB2D}" type="presParOf" srcId="{F4B68BA8-694B-4B7F-8215-68903FFCD2D7}" destId="{25A77DC5-5D73-4BAC-A966-0D3AA67D7642}" srcOrd="7" destOrd="0" presId="urn:microsoft.com/office/officeart/2005/8/layout/radial6"/>
    <dgm:cxn modelId="{5AF137F3-F1FA-4CB5-BAE7-04E0B96E6FBA}" type="presParOf" srcId="{F4B68BA8-694B-4B7F-8215-68903FFCD2D7}" destId="{71FC7781-B759-4716-8F01-AA946FC7233E}" srcOrd="8" destOrd="0" presId="urn:microsoft.com/office/officeart/2005/8/layout/radial6"/>
    <dgm:cxn modelId="{15D6FCB4-E1A1-4235-998A-A9E0E3FCA29D}" type="presParOf" srcId="{F4B68BA8-694B-4B7F-8215-68903FFCD2D7}" destId="{E04DF8EE-51F7-4718-B450-020BF98FAE84}" srcOrd="9" destOrd="0" presId="urn:microsoft.com/office/officeart/2005/8/layout/radial6"/>
    <dgm:cxn modelId="{54164146-3BA5-4B8B-A9ED-8AB8722CC923}" type="presParOf" srcId="{F4B68BA8-694B-4B7F-8215-68903FFCD2D7}" destId="{27252CB8-3B0D-47C4-B859-C2CB96FCEBD8}" srcOrd="10" destOrd="0" presId="urn:microsoft.com/office/officeart/2005/8/layout/radial6"/>
    <dgm:cxn modelId="{C4921EE0-0883-4E8E-90CC-534980295841}" type="presParOf" srcId="{F4B68BA8-694B-4B7F-8215-68903FFCD2D7}" destId="{DCEEF8B7-203B-45C8-9E88-C6221BAB1221}" srcOrd="11" destOrd="0" presId="urn:microsoft.com/office/officeart/2005/8/layout/radial6"/>
    <dgm:cxn modelId="{2DAFEECA-E128-42F7-83DB-6670CAD565A1}" type="presParOf" srcId="{F4B68BA8-694B-4B7F-8215-68903FFCD2D7}" destId="{0F4501EC-7C69-4487-B3AD-E749A1886242}" srcOrd="12" destOrd="0" presId="urn:microsoft.com/office/officeart/2005/8/layout/radial6"/>
    <dgm:cxn modelId="{1FE64EFA-740F-40A5-AED6-9A690233AC32}" type="presParOf" srcId="{F4B68BA8-694B-4B7F-8215-68903FFCD2D7}" destId="{164D64FD-51CB-47D8-876A-C22BDB749D72}" srcOrd="13" destOrd="0" presId="urn:microsoft.com/office/officeart/2005/8/layout/radial6"/>
    <dgm:cxn modelId="{779C348F-F80F-4BF7-9CC8-4D664E64EA8E}" type="presParOf" srcId="{F4B68BA8-694B-4B7F-8215-68903FFCD2D7}" destId="{BA5C4050-7897-4F2E-810E-5604CE249A87}" srcOrd="14" destOrd="0" presId="urn:microsoft.com/office/officeart/2005/8/layout/radial6"/>
    <dgm:cxn modelId="{FF679B58-073C-45C1-93B1-D12A2E13577E}" type="presParOf" srcId="{F4B68BA8-694B-4B7F-8215-68903FFCD2D7}" destId="{7621B77D-FE62-4E62-91AB-A60721A0AB02}" srcOrd="15" destOrd="0" presId="urn:microsoft.com/office/officeart/2005/8/layout/radial6"/>
    <dgm:cxn modelId="{A97BD543-FB9C-45CD-A502-A52C471BB7DE}" type="presParOf" srcId="{F4B68BA8-694B-4B7F-8215-68903FFCD2D7}" destId="{4A83BEEB-1C57-4A73-9039-56A358808EE1}" srcOrd="16" destOrd="0" presId="urn:microsoft.com/office/officeart/2005/8/layout/radial6"/>
    <dgm:cxn modelId="{5677DD6D-EC3A-4866-A16B-FE1AA574EAE9}" type="presParOf" srcId="{F4B68BA8-694B-4B7F-8215-68903FFCD2D7}" destId="{7F5EC8F6-F934-439A-8733-CECD51CC7F92}" srcOrd="17" destOrd="0" presId="urn:microsoft.com/office/officeart/2005/8/layout/radial6"/>
    <dgm:cxn modelId="{84A5F739-D957-49B0-AE24-33B61F07ED33}" type="presParOf" srcId="{F4B68BA8-694B-4B7F-8215-68903FFCD2D7}" destId="{7358D921-0DE0-409E-B985-6AF2A6E20719}" srcOrd="18" destOrd="0" presId="urn:microsoft.com/office/officeart/2005/8/layout/radial6"/>
    <dgm:cxn modelId="{4A8E3E0D-B790-4E2F-A815-09D39392A3F7}" type="presParOf" srcId="{F4B68BA8-694B-4B7F-8215-68903FFCD2D7}" destId="{1DCDC202-377F-4B05-8335-ADDFF1FBD8CC}" srcOrd="19" destOrd="0" presId="urn:microsoft.com/office/officeart/2005/8/layout/radial6"/>
    <dgm:cxn modelId="{57497F20-A381-4227-BA0E-027643041036}" type="presParOf" srcId="{F4B68BA8-694B-4B7F-8215-68903FFCD2D7}" destId="{743E0B7E-27DA-4447-A0E7-2700867AA001}" srcOrd="20" destOrd="0" presId="urn:microsoft.com/office/officeart/2005/8/layout/radial6"/>
    <dgm:cxn modelId="{CEDF2416-0C14-4357-BA55-3D5E54002176}" type="presParOf" srcId="{F4B68BA8-694B-4B7F-8215-68903FFCD2D7}" destId="{7A58EFDA-EFC3-4137-B1C2-190D1C586493}" srcOrd="21" destOrd="0" presId="urn:microsoft.com/office/officeart/2005/8/layout/radial6"/>
    <dgm:cxn modelId="{F93707E6-5B1F-4F40-A3A3-B884267CE7F5}" type="presParOf" srcId="{F4B68BA8-694B-4B7F-8215-68903FFCD2D7}" destId="{4F05B281-B6DB-45BB-A427-1BF92AADC139}" srcOrd="22" destOrd="0" presId="urn:microsoft.com/office/officeart/2005/8/layout/radial6"/>
    <dgm:cxn modelId="{3D4ADB0D-3A32-46EB-993B-C2B89385D5E3}" type="presParOf" srcId="{F4B68BA8-694B-4B7F-8215-68903FFCD2D7}" destId="{FEDFE719-4F44-4DDA-B702-82A372856A51}" srcOrd="23" destOrd="0" presId="urn:microsoft.com/office/officeart/2005/8/layout/radial6"/>
    <dgm:cxn modelId="{EBDDFBD5-050A-401C-B541-60C312E8BADC}" type="presParOf" srcId="{F4B68BA8-694B-4B7F-8215-68903FFCD2D7}" destId="{C0575E5C-DEAA-49FF-9C6A-0DF4C03D040D}" srcOrd="24" destOrd="0" presId="urn:microsoft.com/office/officeart/2005/8/layout/radial6"/>
    <dgm:cxn modelId="{FD35A212-0E1F-4819-BF1F-B29719BECB43}" type="presParOf" srcId="{F4B68BA8-694B-4B7F-8215-68903FFCD2D7}" destId="{2D6C03BD-4023-431E-84F6-C080A9961C8A}" srcOrd="25" destOrd="0" presId="urn:microsoft.com/office/officeart/2005/8/layout/radial6"/>
    <dgm:cxn modelId="{BC555FE2-565F-4CC2-844D-BACDB94E3D46}" type="presParOf" srcId="{F4B68BA8-694B-4B7F-8215-68903FFCD2D7}" destId="{2578787D-F4B0-463A-AA6F-94706894BC8C}" srcOrd="26" destOrd="0" presId="urn:microsoft.com/office/officeart/2005/8/layout/radial6"/>
    <dgm:cxn modelId="{6F30A1FC-C56F-4DA2-B79C-F00209C57B2B}" type="presParOf" srcId="{F4B68BA8-694B-4B7F-8215-68903FFCD2D7}" destId="{7C884431-F906-455C-AAF5-4FBEC1E13C2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54831" y="250779"/>
          <a:ext cx="3497407" cy="3497332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града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Градоначелник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Градско правобранилаштво</a:t>
          </a:r>
          <a:endParaRPr lang="en-US" sz="1600" kern="1200" dirty="0"/>
        </a:p>
      </dsp:txBody>
      <dsp:txXfrm>
        <a:off x="1867014" y="762951"/>
        <a:ext cx="2473041" cy="2472988"/>
      </dsp:txXfrm>
    </dsp:sp>
    <dsp:sp modelId="{6AE34D3E-FD5D-4402-89AF-BF559D3EC92D}">
      <dsp:nvSpPr>
        <dsp:cNvPr id="0" name=""/>
        <dsp:cNvSpPr/>
      </dsp:nvSpPr>
      <dsp:spPr>
        <a:xfrm>
          <a:off x="3350376" y="91438"/>
          <a:ext cx="388962" cy="38895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29356" y="3488263"/>
          <a:ext cx="281639" cy="281911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077290" y="1670141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29582" y="3788151"/>
          <a:ext cx="388962" cy="388955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09360" y="644229"/>
          <a:ext cx="281639" cy="28191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21511" y="2256843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8105" y="666999"/>
          <a:ext cx="2202259" cy="185143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Предшколска установа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Регионални центар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Установа „Сунце“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Установе културе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Месне заједнице</a:t>
          </a:r>
        </a:p>
      </dsp:txBody>
      <dsp:txXfrm>
        <a:off x="194408" y="938135"/>
        <a:ext cx="1557233" cy="1309163"/>
      </dsp:txXfrm>
    </dsp:sp>
    <dsp:sp modelId="{D4397D2C-6DDE-4A42-9855-5F94ADD7F1F8}">
      <dsp:nvSpPr>
        <dsp:cNvPr id="0" name=""/>
        <dsp:cNvSpPr/>
      </dsp:nvSpPr>
      <dsp:spPr>
        <a:xfrm>
          <a:off x="2956861" y="656486"/>
          <a:ext cx="388962" cy="388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5435" y="2720157"/>
          <a:ext cx="703123" cy="703143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10630" y="213191"/>
          <a:ext cx="1421858" cy="1421404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Средње школе</a:t>
          </a:r>
        </a:p>
      </dsp:txBody>
      <dsp:txXfrm>
        <a:off x="5418856" y="421351"/>
        <a:ext cx="1005406" cy="1005084"/>
      </dsp:txXfrm>
    </dsp:sp>
    <dsp:sp modelId="{4ABBCF6F-E7DA-4CE7-A2F5-6DD06BFAA1FA}">
      <dsp:nvSpPr>
        <dsp:cNvPr id="0" name=""/>
        <dsp:cNvSpPr/>
      </dsp:nvSpPr>
      <dsp:spPr>
        <a:xfrm>
          <a:off x="4576453" y="1194569"/>
          <a:ext cx="388962" cy="38895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8105" y="3556902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36698" y="3155690"/>
          <a:ext cx="281639" cy="28191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2025.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12904" y="210"/>
          <a:ext cx="1873027" cy="143973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Средства из буџета града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rgbClr val="FF0000"/>
              </a:solidFill>
            </a:rPr>
            <a:t>(</a:t>
          </a:r>
          <a:r>
            <a:rPr lang="sr-Latn-RS" sz="1000" kern="1200" dirty="0">
              <a:solidFill>
                <a:srgbClr val="FF0000"/>
              </a:solidFill>
            </a:rPr>
            <a:t>4</a:t>
          </a:r>
          <a:r>
            <a:rPr lang="sr-Cyrl-RS" sz="1000" kern="1200" dirty="0">
              <a:solidFill>
                <a:srgbClr val="FF0000"/>
              </a:solidFill>
            </a:rPr>
            <a:t>.861.000.000</a:t>
          </a:r>
          <a:r>
            <a:rPr lang="sr-Cyrl-RS" sz="800" kern="1200" dirty="0">
              <a:solidFill>
                <a:srgbClr val="FF0000"/>
              </a:solidFill>
            </a:rPr>
            <a:t>)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387202" y="211055"/>
        <a:ext cx="1324431" cy="1018048"/>
      </dsp:txXfrm>
    </dsp:sp>
    <dsp:sp modelId="{98F3E7AB-6934-48FA-B82F-FBEAF1B2375D}">
      <dsp:nvSpPr>
        <dsp:cNvPr id="0" name=""/>
        <dsp:cNvSpPr/>
      </dsp:nvSpPr>
      <dsp:spPr>
        <a:xfrm>
          <a:off x="2102838" y="302555"/>
          <a:ext cx="835048" cy="83504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213524" y="621877"/>
        <a:ext cx="613676" cy="196404"/>
      </dsp:txXfrm>
    </dsp:sp>
    <dsp:sp modelId="{2F60A798-586E-4E47-B649-25F047F36835}">
      <dsp:nvSpPr>
        <dsp:cNvPr id="0" name=""/>
        <dsp:cNvSpPr/>
      </dsp:nvSpPr>
      <dsp:spPr>
        <a:xfrm>
          <a:off x="3054792" y="210"/>
          <a:ext cx="1984794" cy="143973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Пренета средства из ранијих година</a:t>
          </a:r>
          <a:r>
            <a:rPr lang="sr-Cyrl-RS" sz="1200" kern="1200" dirty="0">
              <a:solidFill>
                <a:srgbClr val="FF0000"/>
              </a:solidFill>
            </a:rPr>
            <a:t> (656.00</a:t>
          </a:r>
          <a:r>
            <a:rPr lang="en-US" sz="1200" kern="1200" dirty="0">
              <a:solidFill>
                <a:srgbClr val="FF0000"/>
              </a:solidFill>
            </a:rPr>
            <a:t>0</a:t>
          </a:r>
          <a:r>
            <a:rPr lang="sr-Cyrl-RS" sz="1200" kern="1200" dirty="0">
              <a:solidFill>
                <a:srgbClr val="FF0000"/>
              </a:solidFill>
            </a:rPr>
            <a:t>.</a:t>
          </a:r>
          <a:r>
            <a:rPr lang="sr-Latn-RS" sz="1200" kern="1200" dirty="0">
              <a:solidFill>
                <a:srgbClr val="FF0000"/>
              </a:solidFill>
            </a:rPr>
            <a:t>0</a:t>
          </a:r>
          <a:r>
            <a:rPr lang="sr-Cyrl-RS" sz="1200" kern="1200" dirty="0">
              <a:solidFill>
                <a:srgbClr val="FF0000"/>
              </a:solidFill>
            </a:rPr>
            <a:t>00) 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3345458" y="211055"/>
        <a:ext cx="1403462" cy="1018048"/>
      </dsp:txXfrm>
    </dsp:sp>
    <dsp:sp modelId="{41F09F99-3DCC-47E4-9188-F7D103A1F6E3}">
      <dsp:nvSpPr>
        <dsp:cNvPr id="0" name=""/>
        <dsp:cNvSpPr/>
      </dsp:nvSpPr>
      <dsp:spPr>
        <a:xfrm>
          <a:off x="5156493" y="302555"/>
          <a:ext cx="835048" cy="835048"/>
        </a:xfrm>
        <a:prstGeom prst="mathEqual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267179" y="474575"/>
        <a:ext cx="613676" cy="491008"/>
      </dsp:txXfrm>
    </dsp:sp>
    <dsp:sp modelId="{2DB98FF9-EDB5-4EEE-AFA3-A57C7337F497}">
      <dsp:nvSpPr>
        <dsp:cNvPr id="0" name=""/>
        <dsp:cNvSpPr/>
      </dsp:nvSpPr>
      <dsp:spPr>
        <a:xfrm>
          <a:off x="6108448" y="18380"/>
          <a:ext cx="2131575" cy="1403399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Укупан буџет града </a:t>
          </a:r>
          <a:r>
            <a:rPr lang="sr-Cyrl-RS" sz="1600" kern="1200" dirty="0">
              <a:solidFill>
                <a:srgbClr val="FF0000"/>
              </a:solidFill>
            </a:rPr>
            <a:t>(5.51</a:t>
          </a:r>
          <a:r>
            <a:rPr lang="sr-Latn-RS" sz="1600" kern="1200" dirty="0">
              <a:solidFill>
                <a:srgbClr val="FF0000"/>
              </a:solidFill>
            </a:rPr>
            <a:t>7</a:t>
          </a:r>
          <a:r>
            <a:rPr lang="sr-Cyrl-RS" sz="1600" kern="1200" dirty="0">
              <a:solidFill>
                <a:srgbClr val="FF0000"/>
              </a:solidFill>
            </a:rPr>
            <a:t>.000.00</a:t>
          </a:r>
          <a:r>
            <a:rPr lang="sr-Latn-RS" sz="1600" kern="1200" dirty="0">
              <a:solidFill>
                <a:srgbClr val="FF0000"/>
              </a:solidFill>
            </a:rPr>
            <a:t>0</a:t>
          </a:r>
          <a:r>
            <a:rPr lang="sr-Cyrl-RS" sz="1600" kern="1200" dirty="0">
              <a:solidFill>
                <a:srgbClr val="FF0000"/>
              </a:solidFill>
            </a:rPr>
            <a:t>)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6420610" y="223903"/>
        <a:ext cx="1507251" cy="99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99170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99170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15020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15020"/>
          <a:ext cx="5779306" cy="50490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15020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57165"/>
          <a:ext cx="2124745" cy="5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57165"/>
        <a:ext cx="2124745" cy="546975"/>
      </dsp:txXfrm>
    </dsp:sp>
    <dsp:sp modelId="{0E930D30-96BC-4D43-B65A-EE88C46DBE48}">
      <dsp:nvSpPr>
        <dsp:cNvPr id="0" name=""/>
        <dsp:cNvSpPr/>
      </dsp:nvSpPr>
      <dsp:spPr>
        <a:xfrm>
          <a:off x="2128898" y="581120"/>
          <a:ext cx="424949" cy="129906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581120"/>
          <a:ext cx="5779306" cy="1299065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градском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сврхе).</a:t>
          </a:r>
          <a:endParaRPr lang="en-US" sz="1400" kern="1200" dirty="0"/>
        </a:p>
      </dsp:txBody>
      <dsp:txXfrm>
        <a:off x="2723827" y="581120"/>
        <a:ext cx="5779306" cy="1299065"/>
      </dsp:txXfrm>
    </dsp:sp>
    <dsp:sp modelId="{CCB8139E-CA19-491D-9FCD-6BF28923C725}">
      <dsp:nvSpPr>
        <dsp:cNvPr id="0" name=""/>
        <dsp:cNvSpPr/>
      </dsp:nvSpPr>
      <dsp:spPr>
        <a:xfrm>
          <a:off x="4153" y="2018304"/>
          <a:ext cx="2124745" cy="5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018304"/>
        <a:ext cx="2124745" cy="546975"/>
      </dsp:txXfrm>
    </dsp:sp>
    <dsp:sp modelId="{14D1633C-A097-4A5A-8269-B04E98857E56}">
      <dsp:nvSpPr>
        <dsp:cNvPr id="0" name=""/>
        <dsp:cNvSpPr/>
      </dsp:nvSpPr>
      <dsp:spPr>
        <a:xfrm>
          <a:off x="2128898" y="1941386"/>
          <a:ext cx="424949" cy="700811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1386"/>
          <a:ext cx="5779306" cy="70081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кршења уговорних или законских одредби (казне и пенали)</a:t>
          </a:r>
          <a:r>
            <a:rPr lang="sr-Latn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1941386"/>
        <a:ext cx="5779306" cy="700811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Примања од продаје финансијске имовине</a:t>
          </a:r>
          <a:endParaRPr lang="en-US" sz="1700" b="1" kern="1200" dirty="0"/>
        </a:p>
      </dsp:txBody>
      <dsp:txXfrm>
        <a:off x="4153" y="3753360"/>
        <a:ext cx="2124745" cy="988762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98876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отплате кредита датих домаћинствима у земљи, а односе се на уплату ануитета од стране корисника кредита некадашњег Фонда за развој пољопривреде града Смедерева</a:t>
          </a:r>
          <a:endParaRPr lang="en-US" sz="1400" kern="1200" dirty="0"/>
        </a:p>
      </dsp:txBody>
      <dsp:txXfrm>
        <a:off x="2723827" y="3753360"/>
        <a:ext cx="5779306" cy="988762"/>
      </dsp:txXfrm>
    </dsp:sp>
    <dsp:sp modelId="{939B76D1-BB33-4E50-9ECD-839FB5787B95}">
      <dsp:nvSpPr>
        <dsp:cNvPr id="0" name=""/>
        <dsp:cNvSpPr/>
      </dsp:nvSpPr>
      <dsp:spPr>
        <a:xfrm>
          <a:off x="4153" y="4803322"/>
          <a:ext cx="2124745" cy="77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4803322"/>
        <a:ext cx="2124745" cy="778387"/>
      </dsp:txXfrm>
    </dsp:sp>
    <dsp:sp modelId="{7845F59F-6101-48DE-ABCC-EC5351843F5B}">
      <dsp:nvSpPr>
        <dsp:cNvPr id="0" name=""/>
        <dsp:cNvSpPr/>
      </dsp:nvSpPr>
      <dsp:spPr>
        <a:xfrm>
          <a:off x="2128898" y="4803322"/>
          <a:ext cx="424949" cy="7783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03322"/>
          <a:ext cx="5779306" cy="77838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и примања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03322"/>
        <a:ext cx="5779306" cy="77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684970" y="1188642"/>
          <a:ext cx="2983054" cy="298305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Укупни приходи и примања  </a:t>
          </a:r>
          <a:r>
            <a:rPr lang="sr-Cyrl-RS" sz="2300" b="1" kern="1200" dirty="0"/>
            <a:t>5.5</a:t>
          </a:r>
          <a:r>
            <a:rPr lang="en-US" sz="2300" b="1" i="0" u="none" kern="1200" dirty="0"/>
            <a:t>1</a:t>
          </a:r>
          <a:r>
            <a:rPr lang="sr-Cyrl-RS" sz="2300" b="1" i="0" u="none" kern="1200" dirty="0"/>
            <a:t>7</a:t>
          </a:r>
          <a:r>
            <a:rPr lang="en-US" sz="2300" b="1" i="0" u="none" kern="1200" dirty="0"/>
            <a:t>.000.000 </a:t>
          </a:r>
          <a:r>
            <a:rPr lang="sr-Cyrl-RS" sz="2300" kern="1200" dirty="0"/>
            <a:t>динара</a:t>
          </a:r>
          <a:endParaRPr lang="en-US" sz="2300" kern="1200" dirty="0"/>
        </a:p>
      </dsp:txBody>
      <dsp:txXfrm>
        <a:off x="3121828" y="1625500"/>
        <a:ext cx="2109338" cy="2109338"/>
      </dsp:txXfrm>
    </dsp:sp>
    <dsp:sp modelId="{63432802-399F-407F-AC10-7219543A0326}">
      <dsp:nvSpPr>
        <dsp:cNvPr id="0" name=""/>
        <dsp:cNvSpPr/>
      </dsp:nvSpPr>
      <dsp:spPr>
        <a:xfrm>
          <a:off x="3369035" y="532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9"/>
                <a:satOff val="-125"/>
                <a:lumOff val="644"/>
                <a:alphaOff val="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19"/>
                <a:satOff val="-125"/>
                <a:lumOff val="644"/>
                <a:alphaOff val="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Приходи од  пореза  </a:t>
          </a:r>
          <a:r>
            <a:rPr lang="sr-Latn-RS" sz="1000" kern="1200" dirty="0"/>
            <a:t>4.107.695.</a:t>
          </a:r>
          <a:r>
            <a:rPr lang="sr-Cyrl-RS" sz="1000" kern="1200" dirty="0"/>
            <a:t>34</a:t>
          </a:r>
          <a:r>
            <a:rPr lang="sr-Latn-RS" sz="1000" kern="1200" dirty="0"/>
            <a:t>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3587464" y="218961"/>
        <a:ext cx="1054669" cy="1054669"/>
      </dsp:txXfrm>
    </dsp:sp>
    <dsp:sp modelId="{449BFEB2-6844-4A2C-8DC2-780280CBA079}">
      <dsp:nvSpPr>
        <dsp:cNvPr id="0" name=""/>
        <dsp:cNvSpPr/>
      </dsp:nvSpPr>
      <dsp:spPr>
        <a:xfrm>
          <a:off x="5051423" y="971859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8"/>
                <a:satOff val="-249"/>
                <a:lumOff val="1288"/>
                <a:alphaOff val="1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38"/>
                <a:satOff val="-249"/>
                <a:lumOff val="1288"/>
                <a:alphaOff val="1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Донације и трансфери </a:t>
          </a:r>
          <a:r>
            <a:rPr lang="en-US" sz="1000" b="1" i="0" u="none" kern="1200" dirty="0"/>
            <a:t>444.457.160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5269852" y="1190288"/>
        <a:ext cx="1054669" cy="1054669"/>
      </dsp:txXfrm>
    </dsp:sp>
    <dsp:sp modelId="{9DDE88A7-5745-4E4F-A7A8-F71A4DA0D5F2}">
      <dsp:nvSpPr>
        <dsp:cNvPr id="0" name=""/>
        <dsp:cNvSpPr/>
      </dsp:nvSpPr>
      <dsp:spPr>
        <a:xfrm>
          <a:off x="5065448" y="2898785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56"/>
                <a:satOff val="-374"/>
                <a:lumOff val="1932"/>
                <a:alphaOff val="1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56"/>
                <a:satOff val="-374"/>
                <a:lumOff val="1932"/>
                <a:alphaOff val="1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Други приходи и меморандумске ставке </a:t>
          </a:r>
          <a:r>
            <a:rPr lang="sr-Latn-RS" sz="1000" b="1" i="0" u="none" kern="1200" dirty="0"/>
            <a:t>306.779</a:t>
          </a:r>
          <a:r>
            <a:rPr lang="en-US" sz="1000" b="1" i="0" u="none" kern="1200" dirty="0"/>
            <a:t>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5283877" y="3117214"/>
        <a:ext cx="1054669" cy="1054669"/>
      </dsp:txXfrm>
    </dsp:sp>
    <dsp:sp modelId="{72DE4213-15E1-4436-8045-C055E8A54EDE}">
      <dsp:nvSpPr>
        <dsp:cNvPr id="0" name=""/>
        <dsp:cNvSpPr/>
      </dsp:nvSpPr>
      <dsp:spPr>
        <a:xfrm>
          <a:off x="3369035" y="3885841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5"/>
                <a:satOff val="-499"/>
                <a:lumOff val="2577"/>
                <a:alphaOff val="2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75"/>
                <a:satOff val="-499"/>
                <a:lumOff val="2577"/>
                <a:alphaOff val="2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нефинансијске имовине </a:t>
          </a:r>
          <a:r>
            <a:rPr lang="en-US" sz="1000" b="1" i="0" u="none" kern="1200" dirty="0"/>
            <a:t>1.317</a:t>
          </a:r>
          <a:r>
            <a:rPr lang="sr-Latn-RS" sz="1000" b="1" i="0" u="none" kern="1200" dirty="0"/>
            <a:t>.500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3587464" y="4104270"/>
        <a:ext cx="1054669" cy="1054669"/>
      </dsp:txXfrm>
    </dsp:sp>
    <dsp:sp modelId="{91CFC9CD-FF79-40EF-A271-A8DBB0423AC2}">
      <dsp:nvSpPr>
        <dsp:cNvPr id="0" name=""/>
        <dsp:cNvSpPr/>
      </dsp:nvSpPr>
      <dsp:spPr>
        <a:xfrm>
          <a:off x="1696207" y="2896863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623"/>
                <a:lumOff val="3221"/>
                <a:alphaOff val="2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94"/>
                <a:satOff val="-623"/>
                <a:lumOff val="3221"/>
                <a:alphaOff val="2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финансијске имовине</a:t>
          </a:r>
          <a:r>
            <a:rPr lang="sr-Latn-RS" sz="1000" kern="1200" dirty="0"/>
            <a:t> </a:t>
          </a:r>
          <a:r>
            <a:rPr lang="sr-Cyrl-RS" sz="1000" kern="1200" dirty="0"/>
            <a:t>751.000</a:t>
          </a:r>
          <a:r>
            <a:rPr lang="sr-Latn-RS" sz="1000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914636" y="3115292"/>
        <a:ext cx="1054669" cy="1054669"/>
      </dsp:txXfrm>
    </dsp:sp>
    <dsp:sp modelId="{FC69A2CE-A671-47B5-8CD8-544465E52E9C}">
      <dsp:nvSpPr>
        <dsp:cNvPr id="0" name=""/>
        <dsp:cNvSpPr/>
      </dsp:nvSpPr>
      <dsp:spPr>
        <a:xfrm>
          <a:off x="1686647" y="971859"/>
          <a:ext cx="1491527" cy="149152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13"/>
                <a:satOff val="-748"/>
                <a:lumOff val="3865"/>
                <a:alphaOff val="3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113"/>
                <a:satOff val="-748"/>
                <a:lumOff val="3865"/>
                <a:alphaOff val="3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en-US" sz="1000" b="1" i="0" u="none" kern="1200" dirty="0"/>
            <a:t>656.000.000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905076" y="1190288"/>
        <a:ext cx="1054669" cy="1054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44597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Расходи за запослене</a:t>
          </a:r>
          <a:endParaRPr lang="en-US" sz="1900" b="1" kern="1200" dirty="0"/>
        </a:p>
      </dsp:txBody>
      <dsp:txXfrm>
        <a:off x="0" y="44597"/>
        <a:ext cx="2055390" cy="611325"/>
      </dsp:txXfrm>
    </dsp:sp>
    <dsp:sp modelId="{02385D1D-92EB-445D-B736-940004751C79}">
      <dsp:nvSpPr>
        <dsp:cNvPr id="0" name=""/>
        <dsp:cNvSpPr/>
      </dsp:nvSpPr>
      <dsp:spPr>
        <a:xfrm>
          <a:off x="2055390" y="44597"/>
          <a:ext cx="411078" cy="6113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44597"/>
          <a:ext cx="5590663" cy="611325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44597"/>
        <a:ext cx="5590663" cy="611325"/>
      </dsp:txXfrm>
    </dsp:sp>
    <dsp:sp modelId="{F40D94EA-52E0-4740-A924-EAF350BDF213}">
      <dsp:nvSpPr>
        <dsp:cNvPr id="0" name=""/>
        <dsp:cNvSpPr/>
      </dsp:nvSpPr>
      <dsp:spPr>
        <a:xfrm>
          <a:off x="0" y="752978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Коришћење роба и услуга </a:t>
          </a:r>
          <a:endParaRPr lang="en-US" sz="1900" kern="1200" dirty="0"/>
        </a:p>
      </dsp:txBody>
      <dsp:txXfrm>
        <a:off x="0" y="752978"/>
        <a:ext cx="2055390" cy="611325"/>
      </dsp:txXfrm>
    </dsp:sp>
    <dsp:sp modelId="{0E930D30-96BC-4D43-B65A-EE88C46DBE48}">
      <dsp:nvSpPr>
        <dsp:cNvPr id="0" name=""/>
        <dsp:cNvSpPr/>
      </dsp:nvSpPr>
      <dsp:spPr>
        <a:xfrm>
          <a:off x="2055390" y="724322"/>
          <a:ext cx="411078" cy="66863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724322"/>
          <a:ext cx="5590663" cy="668636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724322"/>
        <a:ext cx="5590663" cy="668636"/>
      </dsp:txXfrm>
    </dsp:sp>
    <dsp:sp modelId="{CCB8139E-CA19-491D-9FCD-6BF28923C725}">
      <dsp:nvSpPr>
        <dsp:cNvPr id="0" name=""/>
        <dsp:cNvSpPr/>
      </dsp:nvSpPr>
      <dsp:spPr>
        <a:xfrm>
          <a:off x="0" y="1490015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Дотације и трансфери</a:t>
          </a:r>
          <a:endParaRPr lang="en-US" sz="1900" b="1" kern="1200" dirty="0"/>
        </a:p>
      </dsp:txBody>
      <dsp:txXfrm>
        <a:off x="0" y="1490015"/>
        <a:ext cx="2055390" cy="611325"/>
      </dsp:txXfrm>
    </dsp:sp>
    <dsp:sp modelId="{14D1633C-A097-4A5A-8269-B04E98857E56}">
      <dsp:nvSpPr>
        <dsp:cNvPr id="0" name=""/>
        <dsp:cNvSpPr/>
      </dsp:nvSpPr>
      <dsp:spPr>
        <a:xfrm>
          <a:off x="2055390" y="1461359"/>
          <a:ext cx="411078" cy="66863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461359"/>
          <a:ext cx="5590663" cy="668636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 нивоа</a:t>
          </a:r>
          <a:r>
            <a:rPr lang="sr-Cyrl-RS" sz="1400" kern="1200" dirty="0"/>
            <a:t> као што су школе, центар за социјални рад.</a:t>
          </a:r>
          <a:r>
            <a:rPr lang="en-US" sz="1400" kern="1200" dirty="0"/>
            <a:t> </a:t>
          </a:r>
        </a:p>
      </dsp:txBody>
      <dsp:txXfrm>
        <a:off x="2630900" y="1461359"/>
        <a:ext cx="5590663" cy="668636"/>
      </dsp:txXfrm>
    </dsp:sp>
    <dsp:sp modelId="{9312B733-3AEB-49F6-8245-08553BA2949B}">
      <dsp:nvSpPr>
        <dsp:cNvPr id="0" name=""/>
        <dsp:cNvSpPr/>
      </dsp:nvSpPr>
      <dsp:spPr>
        <a:xfrm>
          <a:off x="0" y="2198395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Остали расходи</a:t>
          </a:r>
          <a:endParaRPr lang="en-US" sz="1900" b="1" kern="1200" dirty="0"/>
        </a:p>
      </dsp:txBody>
      <dsp:txXfrm>
        <a:off x="0" y="2198395"/>
        <a:ext cx="2055390" cy="611325"/>
      </dsp:txXfrm>
    </dsp:sp>
    <dsp:sp modelId="{435AB433-2559-485A-A03D-C32F36288071}">
      <dsp:nvSpPr>
        <dsp:cNvPr id="0" name=""/>
        <dsp:cNvSpPr/>
      </dsp:nvSpPr>
      <dsp:spPr>
        <a:xfrm>
          <a:off x="2055390" y="2198395"/>
          <a:ext cx="411078" cy="6113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198395"/>
          <a:ext cx="5590663" cy="6113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198395"/>
        <a:ext cx="5590663" cy="611325"/>
      </dsp:txXfrm>
    </dsp:sp>
    <dsp:sp modelId="{EFAACCF6-3A6A-4536-89B0-F0A7C44F6BE1}">
      <dsp:nvSpPr>
        <dsp:cNvPr id="0" name=""/>
        <dsp:cNvSpPr/>
      </dsp:nvSpPr>
      <dsp:spPr>
        <a:xfrm>
          <a:off x="0" y="2931024"/>
          <a:ext cx="2057400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Субвенције</a:t>
          </a:r>
          <a:endParaRPr lang="en-US" sz="1900" b="1" kern="1200" dirty="0"/>
        </a:p>
      </dsp:txBody>
      <dsp:txXfrm>
        <a:off x="0" y="2931024"/>
        <a:ext cx="2057400" cy="376200"/>
      </dsp:txXfrm>
    </dsp:sp>
    <dsp:sp modelId="{6497CA82-45EE-4BD1-AEB4-CC3961FBFB74}">
      <dsp:nvSpPr>
        <dsp:cNvPr id="0" name=""/>
        <dsp:cNvSpPr/>
      </dsp:nvSpPr>
      <dsp:spPr>
        <a:xfrm>
          <a:off x="2057399" y="2878120"/>
          <a:ext cx="411480" cy="48200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78120"/>
          <a:ext cx="5596128" cy="48200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</a:t>
          </a:r>
          <a:r>
            <a:rPr lang="en-US" sz="1400" kern="1200" dirty="0"/>
            <a:t> </a:t>
          </a:r>
          <a:r>
            <a:rPr lang="sr-Cyrl-RS" sz="1400" kern="1200" dirty="0"/>
            <a:t>јавним предузећима</a:t>
          </a:r>
          <a:r>
            <a:rPr lang="ru-RU" sz="1400" kern="1200" dirty="0"/>
            <a:t> и пољопривредним произвођачима. </a:t>
          </a:r>
          <a:endParaRPr lang="en-US" sz="1400" kern="1200" dirty="0"/>
        </a:p>
      </dsp:txBody>
      <dsp:txXfrm>
        <a:off x="2633471" y="2878120"/>
        <a:ext cx="5596128" cy="482006"/>
      </dsp:txXfrm>
    </dsp:sp>
    <dsp:sp modelId="{939B76D1-BB33-4E50-9ECD-839FB5787B95}">
      <dsp:nvSpPr>
        <dsp:cNvPr id="0" name=""/>
        <dsp:cNvSpPr/>
      </dsp:nvSpPr>
      <dsp:spPr>
        <a:xfrm>
          <a:off x="0" y="3428527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Социјална заштита</a:t>
          </a:r>
          <a:endParaRPr lang="en-US" sz="1900" b="1" kern="1200" dirty="0"/>
        </a:p>
      </dsp:txBody>
      <dsp:txXfrm>
        <a:off x="0" y="3428527"/>
        <a:ext cx="2055390" cy="611325"/>
      </dsp:txXfrm>
    </dsp:sp>
    <dsp:sp modelId="{7845F59F-6101-48DE-ABCC-EC5351843F5B}">
      <dsp:nvSpPr>
        <dsp:cNvPr id="0" name=""/>
        <dsp:cNvSpPr/>
      </dsp:nvSpPr>
      <dsp:spPr>
        <a:xfrm>
          <a:off x="2055390" y="3428527"/>
          <a:ext cx="411078" cy="6113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28527"/>
          <a:ext cx="5590663" cy="6113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28527"/>
        <a:ext cx="5590663" cy="611325"/>
      </dsp:txXfrm>
    </dsp:sp>
    <dsp:sp modelId="{B471A916-B6F4-4017-A447-E2C98CEE19B9}">
      <dsp:nvSpPr>
        <dsp:cNvPr id="0" name=""/>
        <dsp:cNvSpPr/>
      </dsp:nvSpPr>
      <dsp:spPr>
        <a:xfrm>
          <a:off x="0" y="4136908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Буџетска резерва</a:t>
          </a:r>
          <a:endParaRPr lang="en-US" sz="1900" b="1" kern="1200" dirty="0"/>
        </a:p>
      </dsp:txBody>
      <dsp:txXfrm>
        <a:off x="0" y="4136908"/>
        <a:ext cx="2055390" cy="611325"/>
      </dsp:txXfrm>
    </dsp:sp>
    <dsp:sp modelId="{7F976215-9D17-4223-A92A-D3302071B429}">
      <dsp:nvSpPr>
        <dsp:cNvPr id="0" name=""/>
        <dsp:cNvSpPr/>
      </dsp:nvSpPr>
      <dsp:spPr>
        <a:xfrm>
          <a:off x="2055390" y="4108252"/>
          <a:ext cx="411078" cy="66863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108252"/>
          <a:ext cx="5590663" cy="6686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Буџетска резерва </a:t>
          </a:r>
          <a:r>
            <a:rPr lang="sr-Cyrl-RS" sz="14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kern="1200" dirty="0"/>
        </a:p>
      </dsp:txBody>
      <dsp:txXfrm>
        <a:off x="2630900" y="4108252"/>
        <a:ext cx="5590663" cy="668636"/>
      </dsp:txXfrm>
    </dsp:sp>
    <dsp:sp modelId="{320B77C6-F8A0-4CEB-8B55-79E4A1BAF9E9}">
      <dsp:nvSpPr>
        <dsp:cNvPr id="0" name=""/>
        <dsp:cNvSpPr/>
      </dsp:nvSpPr>
      <dsp:spPr>
        <a:xfrm>
          <a:off x="0" y="4893048"/>
          <a:ext cx="2055390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 dirty="0"/>
            <a:t>Капитални издаци</a:t>
          </a:r>
          <a:endParaRPr lang="en-US" sz="1900" b="1" kern="1200" dirty="0"/>
        </a:p>
      </dsp:txBody>
      <dsp:txXfrm>
        <a:off x="0" y="4893048"/>
        <a:ext cx="2055390" cy="611325"/>
      </dsp:txXfrm>
    </dsp:sp>
    <dsp:sp modelId="{803A06C6-F698-48F4-A91D-0B2B17EECBA4}">
      <dsp:nvSpPr>
        <dsp:cNvPr id="0" name=""/>
        <dsp:cNvSpPr/>
      </dsp:nvSpPr>
      <dsp:spPr>
        <a:xfrm>
          <a:off x="2055390" y="4845288"/>
          <a:ext cx="411078" cy="706844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845288"/>
          <a:ext cx="5590663" cy="70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Капитални издаци </a:t>
          </a:r>
          <a:r>
            <a:rPr lang="sr-Cyrl-RS" sz="1400" kern="1200" dirty="0"/>
            <a:t>су трошкови за изградњу нових, или инвестиционо одржавање постојећих објеката, набавку опреме, машина</a:t>
          </a:r>
          <a:r>
            <a:rPr lang="en-US" sz="1400" kern="1200" dirty="0"/>
            <a:t>,</a:t>
          </a:r>
          <a:r>
            <a:rPr lang="sr-Cyrl-RS" sz="1400" kern="1200" dirty="0"/>
            <a:t> земљишта и слично</a:t>
          </a:r>
          <a:r>
            <a:rPr lang="sr-Cyrl-RS" sz="1700" kern="1200" dirty="0"/>
            <a:t>.</a:t>
          </a:r>
          <a:endParaRPr lang="en-US" sz="1700" kern="1200" dirty="0"/>
        </a:p>
      </dsp:txBody>
      <dsp:txXfrm>
        <a:off x="2630900" y="4845288"/>
        <a:ext cx="5590663" cy="706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1672892" y="461594"/>
          <a:ext cx="4436612" cy="4436612"/>
        </a:xfrm>
        <a:prstGeom prst="blockArc">
          <a:avLst>
            <a:gd name="adj1" fmla="val 13379243"/>
            <a:gd name="adj2" fmla="val 15903814"/>
            <a:gd name="adj3" fmla="val 3057"/>
          </a:avLst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1466860" y="655732"/>
          <a:ext cx="4436612" cy="4436612"/>
        </a:xfrm>
        <a:prstGeom prst="blockArc">
          <a:avLst>
            <a:gd name="adj1" fmla="val 11618826"/>
            <a:gd name="adj2" fmla="val 13825073"/>
            <a:gd name="adj3" fmla="val 3057"/>
          </a:avLst>
        </a:prstGeom>
        <a:solidFill>
          <a:schemeClr val="accent3">
            <a:hueOff val="-245732"/>
            <a:satOff val="-6643"/>
            <a:lumOff val="-1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8EFDA-EFC3-4137-B1C2-190D1C586493}">
      <dsp:nvSpPr>
        <dsp:cNvPr id="0" name=""/>
        <dsp:cNvSpPr/>
      </dsp:nvSpPr>
      <dsp:spPr>
        <a:xfrm>
          <a:off x="1497827" y="505302"/>
          <a:ext cx="4436612" cy="4436612"/>
        </a:xfrm>
        <a:prstGeom prst="blockArc">
          <a:avLst>
            <a:gd name="adj1" fmla="val 9084079"/>
            <a:gd name="adj2" fmla="val 11377069"/>
            <a:gd name="adj3" fmla="val 3057"/>
          </a:avLst>
        </a:prstGeom>
        <a:solidFill>
          <a:schemeClr val="accent3">
            <a:hueOff val="-210628"/>
            <a:satOff val="-5694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D921-0DE0-409E-B985-6AF2A6E20719}">
      <dsp:nvSpPr>
        <dsp:cNvPr id="0" name=""/>
        <dsp:cNvSpPr/>
      </dsp:nvSpPr>
      <dsp:spPr>
        <a:xfrm>
          <a:off x="1471683" y="458712"/>
          <a:ext cx="4436612" cy="4436612"/>
        </a:xfrm>
        <a:prstGeom prst="blockArc">
          <a:avLst>
            <a:gd name="adj1" fmla="val 6600000"/>
            <a:gd name="adj2" fmla="val 9000000"/>
            <a:gd name="adj3" fmla="val 3057"/>
          </a:avLst>
        </a:prstGeom>
        <a:solidFill>
          <a:schemeClr val="accent3">
            <a:hueOff val="-175523"/>
            <a:satOff val="-4745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1B77D-FE62-4E62-91AB-A60721A0AB02}">
      <dsp:nvSpPr>
        <dsp:cNvPr id="0" name=""/>
        <dsp:cNvSpPr/>
      </dsp:nvSpPr>
      <dsp:spPr>
        <a:xfrm>
          <a:off x="1471683" y="458712"/>
          <a:ext cx="4436612" cy="4436612"/>
        </a:xfrm>
        <a:prstGeom prst="blockArc">
          <a:avLst>
            <a:gd name="adj1" fmla="val 4200000"/>
            <a:gd name="adj2" fmla="val 6600000"/>
            <a:gd name="adj3" fmla="val 3057"/>
          </a:avLst>
        </a:prstGeom>
        <a:solidFill>
          <a:schemeClr val="accent3">
            <a:hueOff val="-140419"/>
            <a:satOff val="-3796"/>
            <a:lumOff val="-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501EC-7C69-4487-B3AD-E749A1886242}">
      <dsp:nvSpPr>
        <dsp:cNvPr id="0" name=""/>
        <dsp:cNvSpPr/>
      </dsp:nvSpPr>
      <dsp:spPr>
        <a:xfrm>
          <a:off x="1476203" y="457073"/>
          <a:ext cx="4436612" cy="4436612"/>
        </a:xfrm>
        <a:prstGeom prst="blockArc">
          <a:avLst>
            <a:gd name="adj1" fmla="val 1671453"/>
            <a:gd name="adj2" fmla="val 4207567"/>
            <a:gd name="adj3" fmla="val 3057"/>
          </a:avLst>
        </a:prstGeom>
        <a:solidFill>
          <a:schemeClr val="accent3">
            <a:hueOff val="-105314"/>
            <a:satOff val="-2847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DF8EE-51F7-4718-B450-020BF98FAE84}">
      <dsp:nvSpPr>
        <dsp:cNvPr id="0" name=""/>
        <dsp:cNvSpPr/>
      </dsp:nvSpPr>
      <dsp:spPr>
        <a:xfrm>
          <a:off x="1472606" y="463908"/>
          <a:ext cx="4436612" cy="4436612"/>
        </a:xfrm>
        <a:prstGeom prst="blockArc">
          <a:avLst>
            <a:gd name="adj1" fmla="val 20991695"/>
            <a:gd name="adj2" fmla="val 1659297"/>
            <a:gd name="adj3" fmla="val 3057"/>
          </a:avLst>
        </a:prstGeom>
        <a:solidFill>
          <a:schemeClr val="accent3">
            <a:hueOff val="-70209"/>
            <a:satOff val="-189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471683" y="458712"/>
          <a:ext cx="4436612" cy="4436612"/>
        </a:xfrm>
        <a:prstGeom prst="blockArc">
          <a:avLst>
            <a:gd name="adj1" fmla="val 18600000"/>
            <a:gd name="adj2" fmla="val 21000000"/>
            <a:gd name="adj3" fmla="val 3057"/>
          </a:avLst>
        </a:prstGeom>
        <a:solidFill>
          <a:schemeClr val="accent3">
            <a:hueOff val="-35105"/>
            <a:satOff val="-949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8F43A-62F7-4C00-B8FB-9C0EC035E19A}">
      <dsp:nvSpPr>
        <dsp:cNvPr id="0" name=""/>
        <dsp:cNvSpPr/>
      </dsp:nvSpPr>
      <dsp:spPr>
        <a:xfrm>
          <a:off x="1484878" y="469696"/>
          <a:ext cx="4436612" cy="4436612"/>
        </a:xfrm>
        <a:prstGeom prst="blockArc">
          <a:avLst>
            <a:gd name="adj1" fmla="val 16200072"/>
            <a:gd name="adj2" fmla="val 18572980"/>
            <a:gd name="adj3" fmla="val 30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2864491" y="1674211"/>
          <a:ext cx="1772623" cy="18165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1500" kern="1200" dirty="0">
              <a:solidFill>
                <a:schemeClr val="bg1"/>
              </a:solidFill>
            </a:rPr>
            <a:t>5.517.000.000</a:t>
          </a:r>
        </a:p>
      </dsp:txBody>
      <dsp:txXfrm>
        <a:off x="3124086" y="1940236"/>
        <a:ext cx="1253433" cy="1284484"/>
      </dsp:txXfrm>
    </dsp:sp>
    <dsp:sp modelId="{34303F96-D55B-49A1-AA05-0DC46E98B934}">
      <dsp:nvSpPr>
        <dsp:cNvPr id="0" name=""/>
        <dsp:cNvSpPr/>
      </dsp:nvSpPr>
      <dsp:spPr>
        <a:xfrm>
          <a:off x="2946495" y="-142996"/>
          <a:ext cx="1513471" cy="12932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Расходи за запослене</a:t>
          </a:r>
          <a:r>
            <a:rPr lang="en-US" sz="1000" kern="1200" dirty="0">
              <a:solidFill>
                <a:schemeClr val="bg1"/>
              </a:solidFill>
            </a:rPr>
            <a:t> </a:t>
          </a:r>
          <a:r>
            <a:rPr lang="en-US" sz="1000" b="1" i="0" u="none" kern="1200" dirty="0"/>
            <a:t>1.253.994.373 </a:t>
          </a:r>
          <a:r>
            <a:rPr lang="en-US" sz="1000" kern="1200" dirty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68138" y="46390"/>
        <a:ext cx="1070185" cy="914439"/>
      </dsp:txXfrm>
    </dsp:sp>
    <dsp:sp modelId="{73F305AC-CFDC-45B1-8AB8-6FABD1C99179}">
      <dsp:nvSpPr>
        <dsp:cNvPr id="0" name=""/>
        <dsp:cNvSpPr/>
      </dsp:nvSpPr>
      <dsp:spPr>
        <a:xfrm>
          <a:off x="4372690" y="335940"/>
          <a:ext cx="1442802" cy="1335470"/>
        </a:xfrm>
        <a:prstGeom prst="ellipse">
          <a:avLst/>
        </a:prstGeom>
        <a:solidFill>
          <a:schemeClr val="accent3">
            <a:hueOff val="-35105"/>
            <a:satOff val="-949"/>
            <a:lumOff val="-1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Коришћење услуга </a:t>
          </a:r>
          <a:r>
            <a:rPr lang="sr-Cyrl-RS" sz="1000" kern="1200" dirty="0">
              <a:solidFill>
                <a:schemeClr val="bg1"/>
              </a:solidFill>
            </a:rPr>
            <a:t>и роба</a:t>
          </a:r>
          <a:r>
            <a:rPr lang="en-US" sz="1000" kern="1200" dirty="0">
              <a:solidFill>
                <a:schemeClr val="bg1"/>
              </a:solidFill>
            </a:rPr>
            <a:t> </a:t>
          </a:r>
          <a:r>
            <a:rPr lang="en-US" sz="1000" b="1" i="0" u="none" kern="1200" dirty="0"/>
            <a:t>1.713.519.300 </a:t>
          </a:r>
          <a:endParaRPr lang="sr-Cyrl-RS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583983" y="531515"/>
        <a:ext cx="1020216" cy="944320"/>
      </dsp:txXfrm>
    </dsp:sp>
    <dsp:sp modelId="{25A77DC5-5D73-4BAC-A966-0D3AA67D7642}">
      <dsp:nvSpPr>
        <dsp:cNvPr id="0" name=""/>
        <dsp:cNvSpPr/>
      </dsp:nvSpPr>
      <dsp:spPr>
        <a:xfrm>
          <a:off x="5370196" y="1826700"/>
          <a:ext cx="942004" cy="942004"/>
        </a:xfrm>
        <a:prstGeom prst="ellipse">
          <a:avLst/>
        </a:prstGeom>
        <a:solidFill>
          <a:schemeClr val="accent3">
            <a:hueOff val="-70209"/>
            <a:satOff val="-1898"/>
            <a:lumOff val="-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 dirty="0">
              <a:solidFill>
                <a:schemeClr val="bg1"/>
              </a:solidFill>
            </a:rPr>
            <a:t>O</a:t>
          </a:r>
          <a:r>
            <a:rPr lang="sr-Cyrl-RS" sz="1000" kern="1200" dirty="0">
              <a:solidFill>
                <a:schemeClr val="bg1"/>
              </a:solidFill>
            </a:rPr>
            <a:t>тплата камата 1.000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508149" y="1964653"/>
        <a:ext cx="666098" cy="666098"/>
      </dsp:txXfrm>
    </dsp:sp>
    <dsp:sp modelId="{27252CB8-3B0D-47C4-B859-C2CB96FCEBD8}">
      <dsp:nvSpPr>
        <dsp:cNvPr id="0" name=""/>
        <dsp:cNvSpPr/>
      </dsp:nvSpPr>
      <dsp:spPr>
        <a:xfrm>
          <a:off x="4880662" y="3083709"/>
          <a:ext cx="1490194" cy="1224765"/>
        </a:xfrm>
        <a:prstGeom prst="ellipse">
          <a:avLst/>
        </a:prstGeom>
        <a:solidFill>
          <a:schemeClr val="accent3">
            <a:hueOff val="-105314"/>
            <a:satOff val="-2847"/>
            <a:lumOff val="-5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Субвенције </a:t>
          </a:r>
          <a:r>
            <a:rPr lang="en-US" sz="1000" b="1" i="0" u="none" kern="1200" dirty="0"/>
            <a:t>243.795.623 </a:t>
          </a:r>
          <a:r>
            <a:rPr lang="sr-Cyrl-RS" sz="1000" b="0" i="0" u="none" kern="1200" dirty="0"/>
            <a:t>динара</a:t>
          </a:r>
          <a:endParaRPr lang="en-US" sz="1000" b="0" kern="1200" dirty="0">
            <a:solidFill>
              <a:schemeClr val="bg1"/>
            </a:solidFill>
          </a:endParaRPr>
        </a:p>
      </dsp:txBody>
      <dsp:txXfrm>
        <a:off x="5098896" y="3263072"/>
        <a:ext cx="1053726" cy="866039"/>
      </dsp:txXfrm>
    </dsp:sp>
    <dsp:sp modelId="{164D64FD-51CB-47D8-876A-C22BDB749D72}">
      <dsp:nvSpPr>
        <dsp:cNvPr id="0" name=""/>
        <dsp:cNvSpPr/>
      </dsp:nvSpPr>
      <dsp:spPr>
        <a:xfrm>
          <a:off x="3691566" y="4120799"/>
          <a:ext cx="1491061" cy="1217757"/>
        </a:xfrm>
        <a:prstGeom prst="ellipse">
          <a:avLst/>
        </a:prstGeom>
        <a:solidFill>
          <a:schemeClr val="accent3">
            <a:hueOff val="-140419"/>
            <a:satOff val="-3796"/>
            <a:lumOff val="-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b="1" i="0" u="none" kern="1200" dirty="0"/>
            <a:t>Донације, дотације и трансфери </a:t>
          </a:r>
          <a:r>
            <a:rPr lang="en-US" sz="1000" b="1" i="0" u="none" kern="1200" dirty="0"/>
            <a:t>792.655.357 </a:t>
          </a:r>
          <a:r>
            <a:rPr lang="sr-Cyrl-RS" sz="1000" b="1" i="0" u="none" kern="1200" dirty="0"/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909927" y="4299135"/>
        <a:ext cx="1054339" cy="861085"/>
      </dsp:txXfrm>
    </dsp:sp>
    <dsp:sp modelId="{4A83BEEB-1C57-4A73-9039-56A358808EE1}">
      <dsp:nvSpPr>
        <dsp:cNvPr id="0" name=""/>
        <dsp:cNvSpPr/>
      </dsp:nvSpPr>
      <dsp:spPr>
        <a:xfrm>
          <a:off x="2232691" y="4142253"/>
          <a:ext cx="1420382" cy="1174849"/>
        </a:xfrm>
        <a:prstGeom prst="ellipse">
          <a:avLst/>
        </a:prstGeom>
        <a:solidFill>
          <a:schemeClr val="accent3">
            <a:hueOff val="-175523"/>
            <a:satOff val="-4745"/>
            <a:lumOff val="-98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Социјална заштита </a:t>
          </a:r>
          <a:r>
            <a:rPr lang="en-US" sz="1000" b="1" i="0" u="none" kern="1200" dirty="0"/>
            <a:t>183.660.000 </a:t>
          </a:r>
          <a:r>
            <a:rPr lang="en-US" sz="1000" kern="1200" dirty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440701" y="4314306"/>
        <a:ext cx="1004362" cy="830743"/>
      </dsp:txXfrm>
    </dsp:sp>
    <dsp:sp modelId="{1DCDC202-377F-4B05-8335-ADDFF1FBD8CC}">
      <dsp:nvSpPr>
        <dsp:cNvPr id="0" name=""/>
        <dsp:cNvSpPr/>
      </dsp:nvSpPr>
      <dsp:spPr>
        <a:xfrm>
          <a:off x="1036186" y="3101142"/>
          <a:ext cx="1524125" cy="1336148"/>
        </a:xfrm>
        <a:prstGeom prst="ellipse">
          <a:avLst/>
        </a:prstGeom>
        <a:solidFill>
          <a:schemeClr val="accent3">
            <a:hueOff val="-210628"/>
            <a:satOff val="-5694"/>
            <a:lumOff val="-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Остали расходи </a:t>
          </a:r>
          <a:r>
            <a:rPr lang="en-US" sz="1000" b="1" i="0" u="none" kern="1200" dirty="0"/>
            <a:t>362.546.157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259389" y="3296816"/>
        <a:ext cx="1077719" cy="944800"/>
      </dsp:txXfrm>
    </dsp:sp>
    <dsp:sp modelId="{4F05B281-B6DB-45BB-A427-1BF92AADC139}">
      <dsp:nvSpPr>
        <dsp:cNvPr id="0" name=""/>
        <dsp:cNvSpPr/>
      </dsp:nvSpPr>
      <dsp:spPr>
        <a:xfrm>
          <a:off x="827585" y="1730319"/>
          <a:ext cx="1469715" cy="1256662"/>
        </a:xfrm>
        <a:prstGeom prst="ellipse">
          <a:avLst/>
        </a:prstGeom>
        <a:solidFill>
          <a:schemeClr val="accent3">
            <a:hueOff val="-245732"/>
            <a:satOff val="-6643"/>
            <a:lumOff val="-1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Средства резерве 56</a:t>
          </a:r>
          <a:r>
            <a:rPr lang="en-US" sz="1000" kern="1200" dirty="0">
              <a:solidFill>
                <a:schemeClr val="bg1"/>
              </a:solidFill>
            </a:rPr>
            <a:t>.000.000</a:t>
          </a:r>
          <a:r>
            <a:rPr lang="sr-Cyrl-RS" sz="1000" kern="1200" dirty="0">
              <a:solidFill>
                <a:schemeClr val="bg1"/>
              </a:solidFill>
            </a:rPr>
            <a:t>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042820" y="1914353"/>
        <a:ext cx="1039245" cy="888594"/>
      </dsp:txXfrm>
    </dsp:sp>
    <dsp:sp modelId="{2D6C03BD-4023-431E-84F6-C080A9961C8A}">
      <dsp:nvSpPr>
        <dsp:cNvPr id="0" name=""/>
        <dsp:cNvSpPr/>
      </dsp:nvSpPr>
      <dsp:spPr>
        <a:xfrm>
          <a:off x="1516421" y="526852"/>
          <a:ext cx="1553770" cy="1327293"/>
        </a:xfrm>
        <a:prstGeom prst="ellipse">
          <a:avLst/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Капитални издаци </a:t>
          </a:r>
          <a:r>
            <a:rPr lang="en-US" sz="1000" b="1" i="0" u="none" kern="1200" dirty="0"/>
            <a:t>910.828.190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743965" y="721230"/>
        <a:ext cx="1098682" cy="93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327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76297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166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7609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9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ГРАД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СМЕДЕРЕВО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162668"/>
            <a:ext cx="5826719" cy="1210548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</a:t>
            </a:r>
            <a:r>
              <a:rPr lang="en-US" dirty="0"/>
              <a:t>5</a:t>
            </a:r>
            <a:r>
              <a:rPr lang="sr-Cyrl-RS" dirty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6B8F3-DFDF-4422-8A87-594EFA81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88640"/>
            <a:ext cx="1512168" cy="21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</a:rPr>
              <a:t>Како</a:t>
            </a:r>
            <a:r>
              <a:rPr lang="sr-Cyrl-RS" sz="2800" b="1" dirty="0"/>
              <a:t> </a:t>
            </a: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</a:rPr>
              <a:t>се пуни градска каса?</a:t>
            </a:r>
            <a:endParaRPr lang="sr-Latn-R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836712"/>
            <a:ext cx="8286808" cy="5904656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/>
              <a:t>буџета</a:t>
            </a:r>
            <a:r>
              <a:rPr lang="sr-Cyrl-RS" sz="1600" b="1" dirty="0"/>
              <a:t> </a:t>
            </a:r>
            <a:r>
              <a:rPr lang="sr-Cyrl-RS" sz="1600" dirty="0"/>
              <a:t>града Смедерева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2025. годину са средствима из осталих извора корисника буџетских средстава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Одлуком о буџету града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>
                <a:solidFill>
                  <a:schemeClr val="tx2"/>
                </a:solidFill>
              </a:rPr>
              <a:t>Смедерева</a:t>
            </a:r>
            <a:r>
              <a:rPr lang="sr-Cyrl-RS" sz="1600" dirty="0"/>
              <a:t> за 2025. годину планирана су средства из буџета града у укупном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4</a:t>
            </a:r>
            <a:r>
              <a:rPr lang="sr-Latn-RS" sz="1600" dirty="0">
                <a:solidFill>
                  <a:schemeClr val="tx2"/>
                </a:solidFill>
              </a:rPr>
              <a:t>.</a:t>
            </a:r>
            <a:r>
              <a:rPr lang="en-US" sz="1600" dirty="0">
                <a:solidFill>
                  <a:schemeClr val="tx2"/>
                </a:solidFill>
              </a:rPr>
              <a:t>861</a:t>
            </a:r>
            <a:r>
              <a:rPr lang="sr-Latn-RS" sz="1600" dirty="0">
                <a:solidFill>
                  <a:schemeClr val="tx2"/>
                </a:solidFill>
              </a:rPr>
              <a:t>.000.000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656</a:t>
            </a:r>
            <a:r>
              <a:rPr lang="sr-Cyrl-RS" sz="1600" dirty="0">
                <a:solidFill>
                  <a:schemeClr val="tx2"/>
                </a:solidFill>
              </a:rPr>
              <a:t>.00</a:t>
            </a:r>
            <a:r>
              <a:rPr lang="en-US" sz="1600" dirty="0">
                <a:solidFill>
                  <a:schemeClr val="tx2"/>
                </a:solidFill>
              </a:rPr>
              <a:t>0</a:t>
            </a:r>
            <a:r>
              <a:rPr lang="sr-Cyrl-RS" sz="1600" dirty="0">
                <a:solidFill>
                  <a:schemeClr val="tx2"/>
                </a:solidFill>
              </a:rPr>
              <a:t>.</a:t>
            </a:r>
            <a:r>
              <a:rPr lang="sr-Latn-RS" sz="1600" dirty="0">
                <a:solidFill>
                  <a:schemeClr val="tx2"/>
                </a:solidFill>
              </a:rPr>
              <a:t>0</a:t>
            </a:r>
            <a:r>
              <a:rPr lang="sr-Cyrl-RS" sz="1600" dirty="0">
                <a:solidFill>
                  <a:schemeClr val="tx2"/>
                </a:solidFill>
              </a:rPr>
              <a:t>00</a:t>
            </a:r>
            <a:r>
              <a:rPr lang="sr-Cyrl-RS" sz="1600" dirty="0"/>
              <a:t>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3306951"/>
              </p:ext>
            </p:extLst>
          </p:nvPr>
        </p:nvGraphicFramePr>
        <p:xfrm>
          <a:off x="251520" y="5301208"/>
          <a:ext cx="83529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rgbClr val="FF0000"/>
                </a:solidFill>
              </a:rPr>
              <a:t>5.51</a:t>
            </a:r>
            <a:r>
              <a:rPr lang="sr-Latn-RS" sz="4400" b="1" dirty="0">
                <a:solidFill>
                  <a:srgbClr val="FF0000"/>
                </a:solidFill>
              </a:rPr>
              <a:t>7</a:t>
            </a:r>
            <a:r>
              <a:rPr lang="sr-Cyrl-RS" sz="4400" b="1" dirty="0">
                <a:solidFill>
                  <a:srgbClr val="FF0000"/>
                </a:solidFill>
              </a:rPr>
              <a:t>.000.00</a:t>
            </a:r>
            <a:r>
              <a:rPr lang="sr-Latn-RS" sz="4400" b="1" dirty="0">
                <a:solidFill>
                  <a:srgbClr val="FF0000"/>
                </a:solidFill>
              </a:rPr>
              <a:t>0</a:t>
            </a:r>
            <a:r>
              <a:rPr lang="sr-Cyrl-RS" sz="3600" b="1" dirty="0"/>
              <a:t> 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Шта су приходи и примања буџета?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13007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6"/>
            <a:ext cx="8229600" cy="984367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прихода и примања за 2025. годину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5393704"/>
              </p:ext>
            </p:extLst>
          </p:nvPr>
        </p:nvGraphicFramePr>
        <p:xfrm>
          <a:off x="230832" y="1232233"/>
          <a:ext cx="8229599" cy="537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прихода и примања за 2025. годину</a:t>
            </a:r>
            <a:endParaRPr lang="en-US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95441"/>
              </p:ext>
            </p:extLst>
          </p:nvPr>
        </p:nvGraphicFramePr>
        <p:xfrm>
          <a:off x="609599" y="1930400"/>
          <a:ext cx="7053264" cy="459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2839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На шта се троше јавна средства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и издаци морају одговарати приходима и примањима. Укупни планирани расходи и издаци у 2025.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</a:t>
            </a:r>
            <a:r>
              <a:rPr lang="sr-Cyrl-RS" sz="1600" dirty="0"/>
              <a:t>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град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5.51</a:t>
            </a:r>
            <a:r>
              <a:rPr lang="sr-Latn-RS" b="1" dirty="0"/>
              <a:t>7</a:t>
            </a:r>
            <a:r>
              <a:rPr lang="sr-Cyrl-RS" b="1" dirty="0"/>
              <a:t>.000.</a:t>
            </a:r>
            <a:r>
              <a:rPr lang="en-US" b="1" dirty="0"/>
              <a:t>0</a:t>
            </a:r>
            <a:r>
              <a:rPr lang="sr-Cyrl-RS" b="1" dirty="0"/>
              <a:t>0</a:t>
            </a:r>
            <a:r>
              <a:rPr lang="sr-Latn-RS" b="1" dirty="0"/>
              <a:t>0</a:t>
            </a:r>
            <a:r>
              <a:rPr lang="sr-Cyrl-RS" b="1" dirty="0"/>
              <a:t>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Шта су расходи и издаци буџета?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736666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расхода и издатака буџета за 2025. годину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03998"/>
              </p:ext>
            </p:extLst>
          </p:nvPr>
        </p:nvGraphicFramePr>
        <p:xfrm>
          <a:off x="609600" y="1412776"/>
          <a:ext cx="71307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расхода и издатака буџета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за 20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5. годину</a:t>
            </a:r>
            <a:br>
              <a:rPr lang="sr-Cyrl-RS" sz="3200" b="1" dirty="0"/>
            </a:b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903034"/>
              </p:ext>
            </p:extLst>
          </p:nvPr>
        </p:nvGraphicFramePr>
        <p:xfrm>
          <a:off x="609599" y="2140799"/>
          <a:ext cx="7370463" cy="430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Расходи и издаци буџета по програмима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96937"/>
              </p:ext>
            </p:extLst>
          </p:nvPr>
        </p:nvGraphicFramePr>
        <p:xfrm>
          <a:off x="395536" y="620689"/>
          <a:ext cx="8424936" cy="62739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15584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369696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639656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765013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2025. годину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78.204.000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538.491.882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24.501.000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83.403.000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381131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756.803.096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452974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231.374.400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875.083.968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182.501.000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397.193.000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432.692.770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432.289.000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865.244.115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75.012.533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452974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65.424.236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</a:t>
                      </a:r>
                      <a:r>
                        <a:rPr lang="en-US" sz="1400" dirty="0"/>
                        <a:t> </a:t>
                      </a:r>
                      <a:r>
                        <a:rPr lang="sr-Cyrl-RS" sz="1400" dirty="0"/>
                        <a:t>и издаци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5.517.000.000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>
                <a:solidFill>
                  <a:schemeClr val="accent1">
                    <a:lumMod val="75000"/>
                  </a:schemeClr>
                </a:solidFill>
              </a:rPr>
              <a:t>Структура расхода и издатака по буџетским програмима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28057"/>
              </p:ext>
            </p:extLst>
          </p:nvPr>
        </p:nvGraphicFramePr>
        <p:xfrm>
          <a:off x="683568" y="1268760"/>
          <a:ext cx="75603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8DB1B-E616-46E3-AAC8-8CD123C76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87462"/>
            <a:ext cx="4336495" cy="2032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8797B-4C08-4F09-B494-9ABBCB973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08" y="87463"/>
            <a:ext cx="4412192" cy="2032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067652-5B66-4A59-AB5C-E2FF36882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4725142"/>
            <a:ext cx="4336495" cy="1996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8C309-7252-4352-99C8-714319702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08" y="2276872"/>
            <a:ext cx="8820695" cy="230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07064C-FD60-4837-B1A1-E31ABAFE96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8" y="4718574"/>
            <a:ext cx="4412192" cy="200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715205" cy="1352024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Расходи и издаци буџета расподељени по директним и индиректним буџетским корисницима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66421"/>
              </p:ext>
            </p:extLst>
          </p:nvPr>
        </p:nvGraphicFramePr>
        <p:xfrm>
          <a:off x="467544" y="1454192"/>
          <a:ext cx="7920880" cy="496390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9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Р. бр.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Назив буџетског корисника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из Одлуке о буџету за 2025. годину (износ у динарима)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буџета по кориснику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Скупштина града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54.896.080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Градоначелник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Градско веће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Градска управа без индиректних корисника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4.050.820.389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Предшколска установа „Наша радост“ Смедерево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874.983.968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Регионални центар за професионални развој запослених у образовању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Установа за дневни боравак деце и омладине са сметњама у развоју „Сунце“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Установе културе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402.691.770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Месне заједнице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44.207.347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Градско правобранилаштво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24.433.993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 К У П Н 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5.517.000.000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34074"/>
            <a:ext cx="8280920" cy="558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града Смедерева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2025. годину, исту можете преузети на следећем линку интернет странице града</a:t>
            </a:r>
            <a:r>
              <a:rPr lang="sr-Latn-RS" dirty="0"/>
              <a:t>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https://smederevo.ls.gov.rs/lokalna-uprava/budzet-grada-smederevo/?lang=sr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en-US" dirty="0"/>
              <a:t>5</a:t>
            </a:r>
            <a:r>
              <a:rPr lang="sr-Cyrl-RS" dirty="0"/>
              <a:t>. годину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en-US" dirty="0"/>
              <a:t>5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lvl="1"/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 useBgFill="1">
        <p:nvSpPr>
          <p:cNvPr id="3" name="TextBox 2"/>
          <p:cNvSpPr txBox="1"/>
          <p:nvPr/>
        </p:nvSpPr>
        <p:spPr>
          <a:xfrm>
            <a:off x="251520" y="352603"/>
            <a:ext cx="8511480" cy="64633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			</a:t>
            </a:r>
            <a:endParaRPr lang="en-US" dirty="0"/>
          </a:p>
          <a:p>
            <a:r>
              <a:rPr lang="en-US" dirty="0"/>
              <a:t>			</a:t>
            </a:r>
          </a:p>
          <a:p>
            <a:r>
              <a:rPr lang="en-US" dirty="0"/>
              <a:t>			</a:t>
            </a:r>
            <a:r>
              <a:rPr lang="sr-Cyrl-RS" b="1" dirty="0"/>
              <a:t>Драги суграђани и суграђанке,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dirty="0"/>
              <a:t>	</a:t>
            </a:r>
            <a:r>
              <a:rPr lang="sr-Cyrl-RS" dirty="0"/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  <a:endParaRPr lang="en-US" dirty="0"/>
          </a:p>
          <a:p>
            <a:pPr algn="just"/>
            <a:endParaRPr lang="sr-Cyrl-RS" dirty="0"/>
          </a:p>
          <a:p>
            <a:pPr algn="just"/>
            <a:r>
              <a:rPr lang="en-US" dirty="0"/>
              <a:t>	</a:t>
            </a:r>
            <a:r>
              <a:rPr lang="sr-Cyrl-RS" dirty="0"/>
              <a:t>Грађански буџет представља сажет и јасан приказ Одлуке о буџету града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Смедерева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en-US" dirty="0"/>
              <a:t>5</a:t>
            </a:r>
            <a:r>
              <a:rPr lang="sr-Cyrl-RS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11C05-9E5A-1222-C726-5A5068C3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808312" cy="37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075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Смедерева у заједничком постављању циљева, дефинисању приоритета и планирању развоја нашег града.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ГРАДОНАЧЕЛНИЦА</a:t>
            </a: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ГРАДА СМЕДЕРЕВА</a:t>
            </a: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Јасмина Војиновић</a:t>
            </a:r>
            <a:endParaRPr lang="en-US" dirty="0">
              <a:solidFill>
                <a:prstClr val="black"/>
              </a:solidFill>
            </a:endParaRPr>
          </a:p>
          <a:p>
            <a:pPr lvl="0" algn="r"/>
            <a:endParaRPr lang="sr-Cyrl-RS" dirty="0">
              <a:solidFill>
                <a:prstClr val="black"/>
              </a:solidFill>
            </a:endParaRPr>
          </a:p>
          <a:p>
            <a:pPr lvl="0" algn="r"/>
            <a:r>
              <a:rPr lang="sr-Cyrl-R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89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града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Градоначелник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правобранилаштво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2" y="1520824"/>
            <a:ext cx="4141786" cy="45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средстава: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sr-Cyrl-RS" altLang="en-US" sz="1600" dirty="0">
                <a:cs typeface="Calibri" panose="020F0502020204030204" pitchFamily="34" charset="0"/>
              </a:rPr>
              <a:t>Н</a:t>
            </a:r>
            <a:r>
              <a:rPr lang="ru-RU" altLang="en-US" sz="1600" dirty="0">
                <a:cs typeface="Calibri" panose="020F0502020204030204" pitchFamily="34" charset="0"/>
              </a:rPr>
              <a:t>ародна библиотека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Музеј у Смедереву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Центар за културу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Историјски архив у Смедереву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Регионални завод за заштиту споменика културе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Предшколска установа «Наша радост»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-Регионални центар за професионални развој запослених у образовању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 -Установа за дневни боравак деце и омладине са сметњама у развоју «Сунце»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 -Месне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4038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Образовне институције (20 основних школа и </a:t>
            </a:r>
            <a:r>
              <a:rPr lang="sr-Latn-CS" altLang="en-US" sz="1600" dirty="0">
                <a:cs typeface="Calibri" panose="020F0502020204030204" pitchFamily="34" charset="0"/>
              </a:rPr>
              <a:t>5</a:t>
            </a:r>
            <a:r>
              <a:rPr lang="ru-RU" altLang="en-US" sz="1600" dirty="0">
                <a:cs typeface="Calibri" panose="020F0502020204030204" pitchFamily="34" charset="0"/>
              </a:rPr>
              <a:t> средњих школа)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Како настаје буџет</a:t>
            </a:r>
            <a:r>
              <a:rPr lang="sr-Latn-R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града?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 Смедерево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Ко учествује у буџетском процесу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9122021"/>
              </p:ext>
            </p:extLst>
          </p:nvPr>
        </p:nvGraphicFramePr>
        <p:xfrm>
          <a:off x="1524000" y="1772816"/>
          <a:ext cx="6504384" cy="426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224136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151857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11298</TotalTime>
  <Words>1981</Words>
  <Application>Microsoft Office PowerPoint</Application>
  <PresentationFormat>On-screen Show (4:3)</PresentationFormat>
  <Paragraphs>365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Custom Design</vt:lpstr>
      <vt:lpstr>Facet</vt:lpstr>
      <vt:lpstr>ГРАД СМЕДЕРЕВО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градска каса?</vt:lpstr>
      <vt:lpstr>Шта су приходи и примања буџета?</vt:lpstr>
      <vt:lpstr>Структура планираних прихода и примања за 2025. годину</vt:lpstr>
      <vt:lpstr>Структура планираних прихода и примања за 2025. годину</vt:lpstr>
      <vt:lpstr>На шта се троше јавна средства?</vt:lpstr>
      <vt:lpstr>PowerPoint Presentation</vt:lpstr>
      <vt:lpstr>Структура планираних расхода и издатака буџета за 2025. годину</vt:lpstr>
      <vt:lpstr>Структура планираних расхода и издатака буџета за 2025. годину </vt:lpstr>
      <vt:lpstr>Расходи и издаци буџета по програмима</vt:lpstr>
      <vt:lpstr>Структура расхода и издатака по буџетским програмима</vt:lpstr>
      <vt:lpstr>Расходи и издаци буџета расподељени по директним и индиректним буџетским корисницима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Vesna Curcic</cp:lastModifiedBy>
  <cp:revision>898</cp:revision>
  <cp:lastPrinted>2025-02-04T12:48:19Z</cp:lastPrinted>
  <dcterms:created xsi:type="dcterms:W3CDTF">2006-08-16T00:00:00Z</dcterms:created>
  <dcterms:modified xsi:type="dcterms:W3CDTF">2025-02-05T10:28:25Z</dcterms:modified>
</cp:coreProperties>
</file>